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9"/>
  </p:notesMasterIdLst>
  <p:handoutMasterIdLst>
    <p:handoutMasterId r:id="rId20"/>
  </p:handoutMasterIdLst>
  <p:sldIdLst>
    <p:sldId id="259" r:id="rId6"/>
    <p:sldId id="287" r:id="rId7"/>
    <p:sldId id="331" r:id="rId8"/>
    <p:sldId id="336" r:id="rId9"/>
    <p:sldId id="337" r:id="rId10"/>
    <p:sldId id="338" r:id="rId11"/>
    <p:sldId id="339" r:id="rId12"/>
    <p:sldId id="334" r:id="rId13"/>
    <p:sldId id="319" r:id="rId14"/>
    <p:sldId id="340" r:id="rId15"/>
    <p:sldId id="342" r:id="rId16"/>
    <p:sldId id="305" r:id="rId17"/>
    <p:sldId id="313" r:id="rId18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7BD"/>
    <a:srgbClr val="FC9204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494" autoAdjust="0"/>
    <p:restoredTop sz="94673" autoAdjust="0"/>
  </p:normalViewPr>
  <p:slideViewPr>
    <p:cSldViewPr>
      <p:cViewPr>
        <p:scale>
          <a:sx n="120" d="100"/>
          <a:sy n="120" d="100"/>
        </p:scale>
        <p:origin x="-1290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107EF-A65D-463F-B224-C218DD26A074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EA6700CB-A39A-434E-800E-14F33EBF803D}">
      <dgm:prSet phldrT="[Tekst]" custT="1"/>
      <dgm:spPr/>
      <dgm:t>
        <a:bodyPr/>
        <a:lstStyle/>
        <a:p>
          <a:r>
            <a:rPr lang="pl-PL" sz="1200" b="1" dirty="0" smtClean="0"/>
            <a:t>Grupa Kapitałowa Polskie Górnictwo Naftowe i Gazownictwo SA</a:t>
          </a:r>
          <a:endParaRPr lang="pl-PL" sz="1200" b="1" dirty="0"/>
        </a:p>
      </dgm:t>
    </dgm:pt>
    <dgm:pt modelId="{9011B65E-55EA-4666-8842-DE04F3DE084B}" type="parTrans" cxnId="{A1D9DA58-FF5A-4164-A040-BDB87CA27A90}">
      <dgm:prSet/>
      <dgm:spPr/>
      <dgm:t>
        <a:bodyPr/>
        <a:lstStyle/>
        <a:p>
          <a:endParaRPr lang="pl-PL"/>
        </a:p>
      </dgm:t>
    </dgm:pt>
    <dgm:pt modelId="{A723C2A5-F6EF-4005-AF46-73B6D50FDC44}" type="sibTrans" cxnId="{A1D9DA58-FF5A-4164-A040-BDB87CA27A90}">
      <dgm:prSet/>
      <dgm:spPr/>
      <dgm:t>
        <a:bodyPr/>
        <a:lstStyle/>
        <a:p>
          <a:endParaRPr lang="pl-PL"/>
        </a:p>
      </dgm:t>
    </dgm:pt>
    <dgm:pt modelId="{813EDB92-5B69-4597-8B1A-4FFC737A285D}">
      <dgm:prSet phldrT="[Tekst]" custT="1"/>
      <dgm:spPr/>
      <dgm:t>
        <a:bodyPr/>
        <a:lstStyle/>
        <a:p>
          <a:pPr algn="ctr">
            <a:lnSpc>
              <a:spcPct val="150000"/>
            </a:lnSpc>
          </a:pPr>
          <a:r>
            <a:rPr lang="pl-PL" sz="1000" b="1" i="0" dirty="0" err="1" smtClean="0">
              <a:solidFill>
                <a:srgbClr val="FF0000"/>
              </a:solidFill>
            </a:rPr>
            <a:t>PGNiG</a:t>
          </a:r>
          <a:r>
            <a:rPr lang="pl-PL" sz="1000" b="1" i="0" dirty="0" smtClean="0">
              <a:solidFill>
                <a:srgbClr val="FF0000"/>
              </a:solidFill>
            </a:rPr>
            <a:t> Obrót Detaliczny Sp. z o.o.</a:t>
          </a:r>
        </a:p>
        <a:p>
          <a:pPr algn="ctr">
            <a:lnSpc>
              <a:spcPct val="150000"/>
            </a:lnSpc>
          </a:pPr>
          <a:r>
            <a:rPr lang="pl-PL" sz="800" b="1" i="0" dirty="0" smtClean="0"/>
            <a:t>Centrala Spółki: ul. Kasprzaka 25C Warszawa </a:t>
          </a:r>
        </a:p>
        <a:p>
          <a:pPr algn="ctr">
            <a:lnSpc>
              <a:spcPct val="150000"/>
            </a:lnSpc>
          </a:pPr>
          <a:endParaRPr lang="pl-PL" sz="800" i="0" dirty="0"/>
        </a:p>
      </dgm:t>
    </dgm:pt>
    <dgm:pt modelId="{FF3EDEEE-746F-40EA-A8CD-2A9507FA3F41}" type="parTrans" cxnId="{372CD697-6095-4BA3-AC2B-00C6C3826773}">
      <dgm:prSet/>
      <dgm:spPr/>
      <dgm:t>
        <a:bodyPr/>
        <a:lstStyle/>
        <a:p>
          <a:endParaRPr lang="pl-PL"/>
        </a:p>
      </dgm:t>
    </dgm:pt>
    <dgm:pt modelId="{506375D6-CF20-4B23-8FFA-B98988F24E97}" type="sibTrans" cxnId="{372CD697-6095-4BA3-AC2B-00C6C3826773}">
      <dgm:prSet/>
      <dgm:spPr/>
      <dgm:t>
        <a:bodyPr/>
        <a:lstStyle/>
        <a:p>
          <a:endParaRPr lang="pl-PL"/>
        </a:p>
      </dgm:t>
    </dgm:pt>
    <dgm:pt modelId="{17E2AADC-ACEB-44BE-A1F3-E78642A974DD}" type="pres">
      <dgm:prSet presAssocID="{7B6107EF-A65D-463F-B224-C218DD26A0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BB9CF2F8-ACD8-402B-B6A0-4F662E16694D}" type="pres">
      <dgm:prSet presAssocID="{EA6700CB-A39A-434E-800E-14F33EBF803D}" presName="hierRoot1" presStyleCnt="0">
        <dgm:presLayoutVars>
          <dgm:hierBranch val="init"/>
        </dgm:presLayoutVars>
      </dgm:prSet>
      <dgm:spPr/>
    </dgm:pt>
    <dgm:pt modelId="{18C30610-2205-43DE-9A41-ACF57AE1F795}" type="pres">
      <dgm:prSet presAssocID="{EA6700CB-A39A-434E-800E-14F33EBF803D}" presName="rootComposite1" presStyleCnt="0"/>
      <dgm:spPr/>
    </dgm:pt>
    <dgm:pt modelId="{41FE6D3D-5A3A-4F62-BA10-8C47921D6B01}" type="pres">
      <dgm:prSet presAssocID="{EA6700CB-A39A-434E-800E-14F33EBF803D}" presName="rootText1" presStyleLbl="node0" presStyleIdx="0" presStyleCnt="1" custScaleX="144319" custScaleY="57413" custLinFactNeighborX="-149" custLinFactNeighborY="-1471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4FD0D3D-21B9-4C50-A093-DF2D82429C53}" type="pres">
      <dgm:prSet presAssocID="{EA6700CB-A39A-434E-800E-14F33EBF803D}" presName="rootConnector1" presStyleLbl="node1" presStyleIdx="0" presStyleCnt="0"/>
      <dgm:spPr/>
      <dgm:t>
        <a:bodyPr/>
        <a:lstStyle/>
        <a:p>
          <a:endParaRPr lang="pl-PL"/>
        </a:p>
      </dgm:t>
    </dgm:pt>
    <dgm:pt modelId="{EE4C9E94-981E-42CD-8D59-F0D804201B6C}" type="pres">
      <dgm:prSet presAssocID="{EA6700CB-A39A-434E-800E-14F33EBF803D}" presName="hierChild2" presStyleCnt="0"/>
      <dgm:spPr/>
    </dgm:pt>
    <dgm:pt modelId="{121CD533-8B20-402C-97E1-C29F24743A6B}" type="pres">
      <dgm:prSet presAssocID="{FF3EDEEE-746F-40EA-A8CD-2A9507FA3F41}" presName="Name37" presStyleLbl="parChTrans1D2" presStyleIdx="0" presStyleCnt="1"/>
      <dgm:spPr/>
      <dgm:t>
        <a:bodyPr/>
        <a:lstStyle/>
        <a:p>
          <a:endParaRPr lang="pl-PL"/>
        </a:p>
      </dgm:t>
    </dgm:pt>
    <dgm:pt modelId="{893A7E23-8AF5-44F4-9CB4-DD4073134CFC}" type="pres">
      <dgm:prSet presAssocID="{813EDB92-5B69-4597-8B1A-4FFC737A285D}" presName="hierRoot2" presStyleCnt="0">
        <dgm:presLayoutVars>
          <dgm:hierBranch val="init"/>
        </dgm:presLayoutVars>
      </dgm:prSet>
      <dgm:spPr/>
    </dgm:pt>
    <dgm:pt modelId="{1BB00A17-982E-4A24-818C-67141758A1BF}" type="pres">
      <dgm:prSet presAssocID="{813EDB92-5B69-4597-8B1A-4FFC737A285D}" presName="rootComposite" presStyleCnt="0"/>
      <dgm:spPr/>
    </dgm:pt>
    <dgm:pt modelId="{F0EE82C2-304F-499A-87DC-5E430280E9E5}" type="pres">
      <dgm:prSet presAssocID="{813EDB92-5B69-4597-8B1A-4FFC737A285D}" presName="rootText" presStyleLbl="node2" presStyleIdx="0" presStyleCnt="1" custAng="0" custScaleX="137323" custScaleY="14134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E468A00-10C2-4F91-ACC2-0EC24005EC14}" type="pres">
      <dgm:prSet presAssocID="{813EDB92-5B69-4597-8B1A-4FFC737A285D}" presName="rootConnector" presStyleLbl="node2" presStyleIdx="0" presStyleCnt="1"/>
      <dgm:spPr/>
      <dgm:t>
        <a:bodyPr/>
        <a:lstStyle/>
        <a:p>
          <a:endParaRPr lang="pl-PL"/>
        </a:p>
      </dgm:t>
    </dgm:pt>
    <dgm:pt modelId="{8EE3811C-9047-454D-B860-18CAC4F332C8}" type="pres">
      <dgm:prSet presAssocID="{813EDB92-5B69-4597-8B1A-4FFC737A285D}" presName="hierChild4" presStyleCnt="0"/>
      <dgm:spPr/>
    </dgm:pt>
    <dgm:pt modelId="{F22DF131-7E28-4C5B-AEFA-72C4FC7B1283}" type="pres">
      <dgm:prSet presAssocID="{813EDB92-5B69-4597-8B1A-4FFC737A285D}" presName="hierChild5" presStyleCnt="0"/>
      <dgm:spPr/>
    </dgm:pt>
    <dgm:pt modelId="{4F54F08A-0B4C-405B-8F11-C9B7A0551BDF}" type="pres">
      <dgm:prSet presAssocID="{EA6700CB-A39A-434E-800E-14F33EBF803D}" presName="hierChild3" presStyleCnt="0"/>
      <dgm:spPr/>
    </dgm:pt>
  </dgm:ptLst>
  <dgm:cxnLst>
    <dgm:cxn modelId="{372CD697-6095-4BA3-AC2B-00C6C3826773}" srcId="{EA6700CB-A39A-434E-800E-14F33EBF803D}" destId="{813EDB92-5B69-4597-8B1A-4FFC737A285D}" srcOrd="0" destOrd="0" parTransId="{FF3EDEEE-746F-40EA-A8CD-2A9507FA3F41}" sibTransId="{506375D6-CF20-4B23-8FFA-B98988F24E97}"/>
    <dgm:cxn modelId="{1E790E8D-A2BF-42F4-9D13-2C8FD102059F}" type="presOf" srcId="{813EDB92-5B69-4597-8B1A-4FFC737A285D}" destId="{CE468A00-10C2-4F91-ACC2-0EC24005EC14}" srcOrd="1" destOrd="0" presId="urn:microsoft.com/office/officeart/2005/8/layout/orgChart1"/>
    <dgm:cxn modelId="{A1D9DA58-FF5A-4164-A040-BDB87CA27A90}" srcId="{7B6107EF-A65D-463F-B224-C218DD26A074}" destId="{EA6700CB-A39A-434E-800E-14F33EBF803D}" srcOrd="0" destOrd="0" parTransId="{9011B65E-55EA-4666-8842-DE04F3DE084B}" sibTransId="{A723C2A5-F6EF-4005-AF46-73B6D50FDC44}"/>
    <dgm:cxn modelId="{2D0045BA-6834-48D7-A23B-1E1B3B624377}" type="presOf" srcId="{EA6700CB-A39A-434E-800E-14F33EBF803D}" destId="{41FE6D3D-5A3A-4F62-BA10-8C47921D6B01}" srcOrd="0" destOrd="0" presId="urn:microsoft.com/office/officeart/2005/8/layout/orgChart1"/>
    <dgm:cxn modelId="{E290B9DE-875E-4196-AFF6-F9772432E19F}" type="presOf" srcId="{EA6700CB-A39A-434E-800E-14F33EBF803D}" destId="{E4FD0D3D-21B9-4C50-A093-DF2D82429C53}" srcOrd="1" destOrd="0" presId="urn:microsoft.com/office/officeart/2005/8/layout/orgChart1"/>
    <dgm:cxn modelId="{24F1C09B-9342-4D73-9864-B1B09E940D8B}" type="presOf" srcId="{FF3EDEEE-746F-40EA-A8CD-2A9507FA3F41}" destId="{121CD533-8B20-402C-97E1-C29F24743A6B}" srcOrd="0" destOrd="0" presId="urn:microsoft.com/office/officeart/2005/8/layout/orgChart1"/>
    <dgm:cxn modelId="{5C318B5B-B5D6-46FD-8897-A2F5CC2A3D6B}" type="presOf" srcId="{7B6107EF-A65D-463F-B224-C218DD26A074}" destId="{17E2AADC-ACEB-44BE-A1F3-E78642A974DD}" srcOrd="0" destOrd="0" presId="urn:microsoft.com/office/officeart/2005/8/layout/orgChart1"/>
    <dgm:cxn modelId="{AC567FEB-D5F3-4914-988B-44AF387A93B5}" type="presOf" srcId="{813EDB92-5B69-4597-8B1A-4FFC737A285D}" destId="{F0EE82C2-304F-499A-87DC-5E430280E9E5}" srcOrd="0" destOrd="0" presId="urn:microsoft.com/office/officeart/2005/8/layout/orgChart1"/>
    <dgm:cxn modelId="{6CB14131-EC0E-4E4E-9653-EB5F7A598703}" type="presParOf" srcId="{17E2AADC-ACEB-44BE-A1F3-E78642A974DD}" destId="{BB9CF2F8-ACD8-402B-B6A0-4F662E16694D}" srcOrd="0" destOrd="0" presId="urn:microsoft.com/office/officeart/2005/8/layout/orgChart1"/>
    <dgm:cxn modelId="{B9792C10-AA5E-4447-8F95-60421CB1D347}" type="presParOf" srcId="{BB9CF2F8-ACD8-402B-B6A0-4F662E16694D}" destId="{18C30610-2205-43DE-9A41-ACF57AE1F795}" srcOrd="0" destOrd="0" presId="urn:microsoft.com/office/officeart/2005/8/layout/orgChart1"/>
    <dgm:cxn modelId="{1EC03D66-8008-4883-9494-A0BD9100D2E3}" type="presParOf" srcId="{18C30610-2205-43DE-9A41-ACF57AE1F795}" destId="{41FE6D3D-5A3A-4F62-BA10-8C47921D6B01}" srcOrd="0" destOrd="0" presId="urn:microsoft.com/office/officeart/2005/8/layout/orgChart1"/>
    <dgm:cxn modelId="{DE398EB2-6674-4D3E-93BD-DA72D783E69C}" type="presParOf" srcId="{18C30610-2205-43DE-9A41-ACF57AE1F795}" destId="{E4FD0D3D-21B9-4C50-A093-DF2D82429C53}" srcOrd="1" destOrd="0" presId="urn:microsoft.com/office/officeart/2005/8/layout/orgChart1"/>
    <dgm:cxn modelId="{278CA466-28F2-492D-A58D-F2A126FACA7F}" type="presParOf" srcId="{BB9CF2F8-ACD8-402B-B6A0-4F662E16694D}" destId="{EE4C9E94-981E-42CD-8D59-F0D804201B6C}" srcOrd="1" destOrd="0" presId="urn:microsoft.com/office/officeart/2005/8/layout/orgChart1"/>
    <dgm:cxn modelId="{9234AED7-C379-4266-87ED-ED902A296806}" type="presParOf" srcId="{EE4C9E94-981E-42CD-8D59-F0D804201B6C}" destId="{121CD533-8B20-402C-97E1-C29F24743A6B}" srcOrd="0" destOrd="0" presId="urn:microsoft.com/office/officeart/2005/8/layout/orgChart1"/>
    <dgm:cxn modelId="{74F02B12-2A9B-4FEF-BEC4-9F3C5B75478A}" type="presParOf" srcId="{EE4C9E94-981E-42CD-8D59-F0D804201B6C}" destId="{893A7E23-8AF5-44F4-9CB4-DD4073134CFC}" srcOrd="1" destOrd="0" presId="urn:microsoft.com/office/officeart/2005/8/layout/orgChart1"/>
    <dgm:cxn modelId="{6F828C46-DDAE-4B29-B71A-F15E2354A788}" type="presParOf" srcId="{893A7E23-8AF5-44F4-9CB4-DD4073134CFC}" destId="{1BB00A17-982E-4A24-818C-67141758A1BF}" srcOrd="0" destOrd="0" presId="urn:microsoft.com/office/officeart/2005/8/layout/orgChart1"/>
    <dgm:cxn modelId="{B23F8B0E-1C86-42E2-A0EF-7C48D23C6421}" type="presParOf" srcId="{1BB00A17-982E-4A24-818C-67141758A1BF}" destId="{F0EE82C2-304F-499A-87DC-5E430280E9E5}" srcOrd="0" destOrd="0" presId="urn:microsoft.com/office/officeart/2005/8/layout/orgChart1"/>
    <dgm:cxn modelId="{1EE781DD-185A-472A-9A20-F2C780F75EA1}" type="presParOf" srcId="{1BB00A17-982E-4A24-818C-67141758A1BF}" destId="{CE468A00-10C2-4F91-ACC2-0EC24005EC14}" srcOrd="1" destOrd="0" presId="urn:microsoft.com/office/officeart/2005/8/layout/orgChart1"/>
    <dgm:cxn modelId="{8627891B-8DB9-4B2F-A63A-92584651DB39}" type="presParOf" srcId="{893A7E23-8AF5-44F4-9CB4-DD4073134CFC}" destId="{8EE3811C-9047-454D-B860-18CAC4F332C8}" srcOrd="1" destOrd="0" presId="urn:microsoft.com/office/officeart/2005/8/layout/orgChart1"/>
    <dgm:cxn modelId="{3BF61503-E71D-47EC-805A-3D9BA793FCF4}" type="presParOf" srcId="{893A7E23-8AF5-44F4-9CB4-DD4073134CFC}" destId="{F22DF131-7E28-4C5B-AEFA-72C4FC7B1283}" srcOrd="2" destOrd="0" presId="urn:microsoft.com/office/officeart/2005/8/layout/orgChart1"/>
    <dgm:cxn modelId="{70A7FFE0-3F8C-494E-AB5A-3459EBB726AD}" type="presParOf" srcId="{BB9CF2F8-ACD8-402B-B6A0-4F662E16694D}" destId="{4F54F08A-0B4C-405B-8F11-C9B7A0551B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56C149-6B22-42BF-81F0-1F456D82B5C7}" type="doc">
      <dgm:prSet loTypeId="urn:microsoft.com/office/officeart/2009/layout/CircleArrowProcess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BF7072F-A212-4D63-97A4-C52BC861E3B8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Warunki przyłączenia do sieci gazowej</a:t>
          </a:r>
          <a:endParaRPr lang="pl-PL" b="1" dirty="0">
            <a:solidFill>
              <a:schemeClr val="bg1"/>
            </a:solidFill>
          </a:endParaRPr>
        </a:p>
      </dgm:t>
    </dgm:pt>
    <dgm:pt modelId="{D9229FF2-E021-4ED6-84D1-BDBB45A10F76}" type="parTrans" cxnId="{3929A181-A11C-4F24-A9E9-016D3B8D5610}">
      <dgm:prSet/>
      <dgm:spPr/>
      <dgm:t>
        <a:bodyPr/>
        <a:lstStyle/>
        <a:p>
          <a:endParaRPr lang="pl-PL"/>
        </a:p>
      </dgm:t>
    </dgm:pt>
    <dgm:pt modelId="{6F8C6D59-5A57-4CC4-A4F8-63993715F973}" type="sibTrans" cxnId="{3929A181-A11C-4F24-A9E9-016D3B8D5610}">
      <dgm:prSet/>
      <dgm:spPr/>
      <dgm:t>
        <a:bodyPr/>
        <a:lstStyle/>
        <a:p>
          <a:endParaRPr lang="pl-PL"/>
        </a:p>
      </dgm:t>
    </dgm:pt>
    <dgm:pt modelId="{339D18BB-EA06-4559-9ACE-B545A3DF8767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Umowa przyłączeniowa</a:t>
          </a:r>
          <a:endParaRPr lang="pl-PL" b="1" dirty="0">
            <a:solidFill>
              <a:schemeClr val="bg1"/>
            </a:solidFill>
          </a:endParaRPr>
        </a:p>
      </dgm:t>
    </dgm:pt>
    <dgm:pt modelId="{FEDD72E6-7DF6-4C0E-93D1-349B246BFB79}" type="parTrans" cxnId="{9DAEB239-F9C2-4986-96EC-540C0E9EA2FB}">
      <dgm:prSet/>
      <dgm:spPr/>
      <dgm:t>
        <a:bodyPr/>
        <a:lstStyle/>
        <a:p>
          <a:endParaRPr lang="pl-PL"/>
        </a:p>
      </dgm:t>
    </dgm:pt>
    <dgm:pt modelId="{EB3F6CF0-9DBD-4F27-8152-1C21EF69595A}" type="sibTrans" cxnId="{9DAEB239-F9C2-4986-96EC-540C0E9EA2FB}">
      <dgm:prSet/>
      <dgm:spPr/>
      <dgm:t>
        <a:bodyPr/>
        <a:lstStyle/>
        <a:p>
          <a:endParaRPr lang="pl-PL"/>
        </a:p>
      </dgm:t>
    </dgm:pt>
    <dgm:pt modelId="{650FFA2E-4AA4-4FC6-966D-57435F2F545F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Instalacja wewnętrzna, montaż urządzeń</a:t>
          </a:r>
          <a:endParaRPr lang="pl-PL" b="1" dirty="0">
            <a:solidFill>
              <a:schemeClr val="bg1"/>
            </a:solidFill>
          </a:endParaRPr>
        </a:p>
      </dgm:t>
    </dgm:pt>
    <dgm:pt modelId="{036A30BC-3BEF-4FE0-A8BD-2665956B3AB5}" type="parTrans" cxnId="{27E39E26-4C2F-4D6E-BBE7-2A30D1613297}">
      <dgm:prSet/>
      <dgm:spPr/>
      <dgm:t>
        <a:bodyPr/>
        <a:lstStyle/>
        <a:p>
          <a:endParaRPr lang="pl-PL"/>
        </a:p>
      </dgm:t>
    </dgm:pt>
    <dgm:pt modelId="{6C05BB73-C0A7-4F8E-B255-999C30BD4E80}" type="sibTrans" cxnId="{27E39E26-4C2F-4D6E-BBE7-2A30D1613297}">
      <dgm:prSet/>
      <dgm:spPr/>
      <dgm:t>
        <a:bodyPr/>
        <a:lstStyle/>
        <a:p>
          <a:endParaRPr lang="pl-PL"/>
        </a:p>
      </dgm:t>
    </dgm:pt>
    <dgm:pt modelId="{C9A4B1BB-3B58-4942-A392-7E7CDD29216C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Umowa sprzedaży paliwa gazowego</a:t>
          </a:r>
          <a:endParaRPr lang="pl-PL" b="1" dirty="0">
            <a:solidFill>
              <a:schemeClr val="bg1"/>
            </a:solidFill>
          </a:endParaRPr>
        </a:p>
      </dgm:t>
    </dgm:pt>
    <dgm:pt modelId="{0C9FF748-0812-48E8-ACE7-CA1EBC2C32C7}" type="parTrans" cxnId="{60784363-790E-4EF4-816D-16A406AD99A1}">
      <dgm:prSet/>
      <dgm:spPr/>
      <dgm:t>
        <a:bodyPr/>
        <a:lstStyle/>
        <a:p>
          <a:endParaRPr lang="pl-PL"/>
        </a:p>
      </dgm:t>
    </dgm:pt>
    <dgm:pt modelId="{4405510E-44E5-4769-8D5C-424FEAB0F8DB}" type="sibTrans" cxnId="{60784363-790E-4EF4-816D-16A406AD99A1}">
      <dgm:prSet/>
      <dgm:spPr/>
      <dgm:t>
        <a:bodyPr/>
        <a:lstStyle/>
        <a:p>
          <a:endParaRPr lang="pl-PL"/>
        </a:p>
      </dgm:t>
    </dgm:pt>
    <dgm:pt modelId="{987DC213-6BDD-4E9D-9E62-2F52E88B1B8A}" type="pres">
      <dgm:prSet presAssocID="{9956C149-6B22-42BF-81F0-1F456D82B5C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B592EA6F-0725-468C-BF14-C35CC2DAB7B9}" type="pres">
      <dgm:prSet presAssocID="{5BF7072F-A212-4D63-97A4-C52BC861E3B8}" presName="Accent1" presStyleCnt="0"/>
      <dgm:spPr/>
      <dgm:t>
        <a:bodyPr/>
        <a:lstStyle/>
        <a:p>
          <a:endParaRPr lang="pl-PL"/>
        </a:p>
      </dgm:t>
    </dgm:pt>
    <dgm:pt modelId="{0E8794CF-EACD-40EC-B9A3-FCC992BAEA99}" type="pres">
      <dgm:prSet presAssocID="{5BF7072F-A212-4D63-97A4-C52BC861E3B8}" presName="Accent" presStyleLbl="node1" presStyleIdx="0" presStyleCnt="4"/>
      <dgm:spPr/>
      <dgm:t>
        <a:bodyPr/>
        <a:lstStyle/>
        <a:p>
          <a:endParaRPr lang="pl-PL"/>
        </a:p>
      </dgm:t>
    </dgm:pt>
    <dgm:pt modelId="{1418469F-B08B-42EC-BDF9-74547BE2BD95}" type="pres">
      <dgm:prSet presAssocID="{5BF7072F-A212-4D63-97A4-C52BC861E3B8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BAE99F6-9540-46A6-B731-88CC6FFBC684}" type="pres">
      <dgm:prSet presAssocID="{339D18BB-EA06-4559-9ACE-B545A3DF8767}" presName="Accent2" presStyleCnt="0"/>
      <dgm:spPr/>
      <dgm:t>
        <a:bodyPr/>
        <a:lstStyle/>
        <a:p>
          <a:endParaRPr lang="pl-PL"/>
        </a:p>
      </dgm:t>
    </dgm:pt>
    <dgm:pt modelId="{B806B86A-7C32-490B-A7C7-AA91299D0B99}" type="pres">
      <dgm:prSet presAssocID="{339D18BB-EA06-4559-9ACE-B545A3DF8767}" presName="Accent" presStyleLbl="node1" presStyleIdx="1" presStyleCnt="4"/>
      <dgm:spPr/>
      <dgm:t>
        <a:bodyPr/>
        <a:lstStyle/>
        <a:p>
          <a:endParaRPr lang="pl-PL"/>
        </a:p>
      </dgm:t>
    </dgm:pt>
    <dgm:pt modelId="{13461D57-CDA4-4E67-84A3-A8F79F79D35E}" type="pres">
      <dgm:prSet presAssocID="{339D18BB-EA06-4559-9ACE-B545A3DF8767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81F70BF-61DB-4405-82D9-DBA285FE8DC7}" type="pres">
      <dgm:prSet presAssocID="{650FFA2E-4AA4-4FC6-966D-57435F2F545F}" presName="Accent3" presStyleCnt="0"/>
      <dgm:spPr/>
      <dgm:t>
        <a:bodyPr/>
        <a:lstStyle/>
        <a:p>
          <a:endParaRPr lang="pl-PL"/>
        </a:p>
      </dgm:t>
    </dgm:pt>
    <dgm:pt modelId="{468D02E1-33E5-4366-BC18-B732DDB810DB}" type="pres">
      <dgm:prSet presAssocID="{650FFA2E-4AA4-4FC6-966D-57435F2F545F}" presName="Accent" presStyleLbl="node1" presStyleIdx="2" presStyleCnt="4"/>
      <dgm:spPr/>
      <dgm:t>
        <a:bodyPr/>
        <a:lstStyle/>
        <a:p>
          <a:endParaRPr lang="pl-PL"/>
        </a:p>
      </dgm:t>
    </dgm:pt>
    <dgm:pt modelId="{E4A1946F-3B0E-47A6-82B8-8884383F7795}" type="pres">
      <dgm:prSet presAssocID="{650FFA2E-4AA4-4FC6-966D-57435F2F545F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27491FC-4173-4C3B-B474-A9AC3DF8E4AE}" type="pres">
      <dgm:prSet presAssocID="{C9A4B1BB-3B58-4942-A392-7E7CDD29216C}" presName="Accent4" presStyleCnt="0"/>
      <dgm:spPr/>
      <dgm:t>
        <a:bodyPr/>
        <a:lstStyle/>
        <a:p>
          <a:endParaRPr lang="pl-PL"/>
        </a:p>
      </dgm:t>
    </dgm:pt>
    <dgm:pt modelId="{BAF8CEB9-E3BC-47A1-944D-AB52BC3A7312}" type="pres">
      <dgm:prSet presAssocID="{C9A4B1BB-3B58-4942-A392-7E7CDD29216C}" presName="Accent" presStyleLbl="node1" presStyleIdx="3" presStyleCnt="4"/>
      <dgm:spPr/>
      <dgm:t>
        <a:bodyPr/>
        <a:lstStyle/>
        <a:p>
          <a:endParaRPr lang="pl-PL"/>
        </a:p>
      </dgm:t>
    </dgm:pt>
    <dgm:pt modelId="{B40580FD-8DC6-4025-B475-D1EB59DA0250}" type="pres">
      <dgm:prSet presAssocID="{C9A4B1BB-3B58-4942-A392-7E7CDD29216C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DAEB239-F9C2-4986-96EC-540C0E9EA2FB}" srcId="{9956C149-6B22-42BF-81F0-1F456D82B5C7}" destId="{339D18BB-EA06-4559-9ACE-B545A3DF8767}" srcOrd="1" destOrd="0" parTransId="{FEDD72E6-7DF6-4C0E-93D1-349B246BFB79}" sibTransId="{EB3F6CF0-9DBD-4F27-8152-1C21EF69595A}"/>
    <dgm:cxn modelId="{585344AC-98AC-472F-83DB-271BAF4508DD}" type="presOf" srcId="{339D18BB-EA06-4559-9ACE-B545A3DF8767}" destId="{13461D57-CDA4-4E67-84A3-A8F79F79D35E}" srcOrd="0" destOrd="0" presId="urn:microsoft.com/office/officeart/2009/layout/CircleArrowProcess"/>
    <dgm:cxn modelId="{35D43E93-0756-42B3-83E9-AEFF898AFF55}" type="presOf" srcId="{650FFA2E-4AA4-4FC6-966D-57435F2F545F}" destId="{E4A1946F-3B0E-47A6-82B8-8884383F7795}" srcOrd="0" destOrd="0" presId="urn:microsoft.com/office/officeart/2009/layout/CircleArrowProcess"/>
    <dgm:cxn modelId="{27E39E26-4C2F-4D6E-BBE7-2A30D1613297}" srcId="{9956C149-6B22-42BF-81F0-1F456D82B5C7}" destId="{650FFA2E-4AA4-4FC6-966D-57435F2F545F}" srcOrd="2" destOrd="0" parTransId="{036A30BC-3BEF-4FE0-A8BD-2665956B3AB5}" sibTransId="{6C05BB73-C0A7-4F8E-B255-999C30BD4E80}"/>
    <dgm:cxn modelId="{60784363-790E-4EF4-816D-16A406AD99A1}" srcId="{9956C149-6B22-42BF-81F0-1F456D82B5C7}" destId="{C9A4B1BB-3B58-4942-A392-7E7CDD29216C}" srcOrd="3" destOrd="0" parTransId="{0C9FF748-0812-48E8-ACE7-CA1EBC2C32C7}" sibTransId="{4405510E-44E5-4769-8D5C-424FEAB0F8DB}"/>
    <dgm:cxn modelId="{F6D3E0B3-D82F-48DE-B27F-23A602D2D16B}" type="presOf" srcId="{C9A4B1BB-3B58-4942-A392-7E7CDD29216C}" destId="{B40580FD-8DC6-4025-B475-D1EB59DA0250}" srcOrd="0" destOrd="0" presId="urn:microsoft.com/office/officeart/2009/layout/CircleArrowProcess"/>
    <dgm:cxn modelId="{3929A181-A11C-4F24-A9E9-016D3B8D5610}" srcId="{9956C149-6B22-42BF-81F0-1F456D82B5C7}" destId="{5BF7072F-A212-4D63-97A4-C52BC861E3B8}" srcOrd="0" destOrd="0" parTransId="{D9229FF2-E021-4ED6-84D1-BDBB45A10F76}" sibTransId="{6F8C6D59-5A57-4CC4-A4F8-63993715F973}"/>
    <dgm:cxn modelId="{6B6E0C2F-8EE2-4DF1-A446-AD812BA902ED}" type="presOf" srcId="{5BF7072F-A212-4D63-97A4-C52BC861E3B8}" destId="{1418469F-B08B-42EC-BDF9-74547BE2BD95}" srcOrd="0" destOrd="0" presId="urn:microsoft.com/office/officeart/2009/layout/CircleArrowProcess"/>
    <dgm:cxn modelId="{ED558E1F-9C3D-4AB2-8EA0-FF37EA280A9A}" type="presOf" srcId="{9956C149-6B22-42BF-81F0-1F456D82B5C7}" destId="{987DC213-6BDD-4E9D-9E62-2F52E88B1B8A}" srcOrd="0" destOrd="0" presId="urn:microsoft.com/office/officeart/2009/layout/CircleArrowProcess"/>
    <dgm:cxn modelId="{13790883-E4DC-4371-B87B-9DE74388B9D1}" type="presParOf" srcId="{987DC213-6BDD-4E9D-9E62-2F52E88B1B8A}" destId="{B592EA6F-0725-468C-BF14-C35CC2DAB7B9}" srcOrd="0" destOrd="0" presId="urn:microsoft.com/office/officeart/2009/layout/CircleArrowProcess"/>
    <dgm:cxn modelId="{EB95FFD9-78CE-4344-AB14-5A1C3D17FAFE}" type="presParOf" srcId="{B592EA6F-0725-468C-BF14-C35CC2DAB7B9}" destId="{0E8794CF-EACD-40EC-B9A3-FCC992BAEA99}" srcOrd="0" destOrd="0" presId="urn:microsoft.com/office/officeart/2009/layout/CircleArrowProcess"/>
    <dgm:cxn modelId="{290C8F00-6E39-4279-9257-62756AB986C4}" type="presParOf" srcId="{987DC213-6BDD-4E9D-9E62-2F52E88B1B8A}" destId="{1418469F-B08B-42EC-BDF9-74547BE2BD95}" srcOrd="1" destOrd="0" presId="urn:microsoft.com/office/officeart/2009/layout/CircleArrowProcess"/>
    <dgm:cxn modelId="{C592FE31-7AF6-4B38-AE64-57793E43449E}" type="presParOf" srcId="{987DC213-6BDD-4E9D-9E62-2F52E88B1B8A}" destId="{FBAE99F6-9540-46A6-B731-88CC6FFBC684}" srcOrd="2" destOrd="0" presId="urn:microsoft.com/office/officeart/2009/layout/CircleArrowProcess"/>
    <dgm:cxn modelId="{81704FEC-BD37-4865-B3B4-E36511C81B07}" type="presParOf" srcId="{FBAE99F6-9540-46A6-B731-88CC6FFBC684}" destId="{B806B86A-7C32-490B-A7C7-AA91299D0B99}" srcOrd="0" destOrd="0" presId="urn:microsoft.com/office/officeart/2009/layout/CircleArrowProcess"/>
    <dgm:cxn modelId="{C135A29D-9565-404E-B6B1-226AA799F496}" type="presParOf" srcId="{987DC213-6BDD-4E9D-9E62-2F52E88B1B8A}" destId="{13461D57-CDA4-4E67-84A3-A8F79F79D35E}" srcOrd="3" destOrd="0" presId="urn:microsoft.com/office/officeart/2009/layout/CircleArrowProcess"/>
    <dgm:cxn modelId="{7B1BEE78-1002-4B2B-B3EC-9EA8C62ED289}" type="presParOf" srcId="{987DC213-6BDD-4E9D-9E62-2F52E88B1B8A}" destId="{E81F70BF-61DB-4405-82D9-DBA285FE8DC7}" srcOrd="4" destOrd="0" presId="urn:microsoft.com/office/officeart/2009/layout/CircleArrowProcess"/>
    <dgm:cxn modelId="{A9BBD5DD-FCAD-4199-8B1C-0BBC180B9863}" type="presParOf" srcId="{E81F70BF-61DB-4405-82D9-DBA285FE8DC7}" destId="{468D02E1-33E5-4366-BC18-B732DDB810DB}" srcOrd="0" destOrd="0" presId="urn:microsoft.com/office/officeart/2009/layout/CircleArrowProcess"/>
    <dgm:cxn modelId="{1B4DAFF3-3176-4885-B4D2-CD64AA84D37A}" type="presParOf" srcId="{987DC213-6BDD-4E9D-9E62-2F52E88B1B8A}" destId="{E4A1946F-3B0E-47A6-82B8-8884383F7795}" srcOrd="5" destOrd="0" presId="urn:microsoft.com/office/officeart/2009/layout/CircleArrowProcess"/>
    <dgm:cxn modelId="{E36DFD1D-C63C-4644-A857-8536C70AB828}" type="presParOf" srcId="{987DC213-6BDD-4E9D-9E62-2F52E88B1B8A}" destId="{327491FC-4173-4C3B-B474-A9AC3DF8E4AE}" srcOrd="6" destOrd="0" presId="urn:microsoft.com/office/officeart/2009/layout/CircleArrowProcess"/>
    <dgm:cxn modelId="{F06EF8BF-7A7D-4F24-A05C-BAF6AAC5F9ED}" type="presParOf" srcId="{327491FC-4173-4C3B-B474-A9AC3DF8E4AE}" destId="{BAF8CEB9-E3BC-47A1-944D-AB52BC3A7312}" srcOrd="0" destOrd="0" presId="urn:microsoft.com/office/officeart/2009/layout/CircleArrowProcess"/>
    <dgm:cxn modelId="{BDA0BF02-3648-4994-95DB-DB0B71FD5CA2}" type="presParOf" srcId="{987DC213-6BDD-4E9D-9E62-2F52E88B1B8A}" destId="{B40580FD-8DC6-4025-B475-D1EB59DA0250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CD533-8B20-402C-97E1-C29F24743A6B}">
      <dsp:nvSpPr>
        <dsp:cNvPr id="0" name=""/>
        <dsp:cNvSpPr/>
      </dsp:nvSpPr>
      <dsp:spPr>
        <a:xfrm>
          <a:off x="2867529" y="566129"/>
          <a:ext cx="91440" cy="415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8181"/>
              </a:lnTo>
              <a:lnTo>
                <a:pt x="48658" y="208181"/>
              </a:lnTo>
              <a:lnTo>
                <a:pt x="48658" y="41525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E6D3D-5A3A-4F62-BA10-8C47921D6B01}">
      <dsp:nvSpPr>
        <dsp:cNvPr id="0" name=""/>
        <dsp:cNvSpPr/>
      </dsp:nvSpPr>
      <dsp:spPr>
        <a:xfrm>
          <a:off x="1490170" y="0"/>
          <a:ext cx="2846156" cy="566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/>
            <a:t>Grupa Kapitałowa Polskie Górnictwo Naftowe i Gazownictwo SA</a:t>
          </a:r>
          <a:endParaRPr lang="pl-PL" sz="1200" b="1" kern="1200" dirty="0"/>
        </a:p>
      </dsp:txBody>
      <dsp:txXfrm>
        <a:off x="1490170" y="0"/>
        <a:ext cx="2846156" cy="566129"/>
      </dsp:txXfrm>
    </dsp:sp>
    <dsp:sp modelId="{F0EE82C2-304F-499A-87DC-5E430280E9E5}">
      <dsp:nvSpPr>
        <dsp:cNvPr id="0" name=""/>
        <dsp:cNvSpPr/>
      </dsp:nvSpPr>
      <dsp:spPr>
        <a:xfrm>
          <a:off x="1562094" y="981383"/>
          <a:ext cx="2708186" cy="13937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i="0" kern="1200" dirty="0" err="1" smtClean="0">
              <a:solidFill>
                <a:srgbClr val="FF0000"/>
              </a:solidFill>
            </a:rPr>
            <a:t>PGNiG</a:t>
          </a:r>
          <a:r>
            <a:rPr lang="pl-PL" sz="1000" b="1" i="0" kern="1200" dirty="0" smtClean="0">
              <a:solidFill>
                <a:srgbClr val="FF0000"/>
              </a:solidFill>
            </a:rPr>
            <a:t> Obrót Detaliczny Sp. z o.o.</a:t>
          </a:r>
        </a:p>
        <a:p>
          <a:pPr lvl="0" algn="ctr" defTabSz="4445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pl-PL" sz="800" b="1" i="0" kern="1200" dirty="0" smtClean="0"/>
            <a:t>Centrala Spółki: ul. Kasprzaka 25C Warszawa </a:t>
          </a:r>
        </a:p>
        <a:p>
          <a:pPr lvl="0" algn="ctr" defTabSz="4445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pl-PL" sz="800" i="0" kern="1200" dirty="0"/>
        </a:p>
      </dsp:txBody>
      <dsp:txXfrm>
        <a:off x="1562094" y="981383"/>
        <a:ext cx="2708186" cy="1393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794CF-EACD-40EC-B9A3-FCC992BAEA99}">
      <dsp:nvSpPr>
        <dsp:cNvPr id="0" name=""/>
        <dsp:cNvSpPr/>
      </dsp:nvSpPr>
      <dsp:spPr>
        <a:xfrm>
          <a:off x="3238137" y="0"/>
          <a:ext cx="1900601" cy="190079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8469F-B08B-42EC-BDF9-74547BE2BD95}">
      <dsp:nvSpPr>
        <dsp:cNvPr id="0" name=""/>
        <dsp:cNvSpPr/>
      </dsp:nvSpPr>
      <dsp:spPr>
        <a:xfrm>
          <a:off x="3657759" y="688036"/>
          <a:ext cx="1060643" cy="530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>
              <a:solidFill>
                <a:schemeClr val="bg1"/>
              </a:solidFill>
            </a:rPr>
            <a:t>Warunki przyłączenia do sieci gazowej</a:t>
          </a:r>
          <a:endParaRPr lang="pl-PL" sz="1000" b="1" kern="1200" dirty="0">
            <a:solidFill>
              <a:schemeClr val="bg1"/>
            </a:solidFill>
          </a:endParaRPr>
        </a:p>
      </dsp:txBody>
      <dsp:txXfrm>
        <a:off x="3657759" y="688036"/>
        <a:ext cx="1060643" cy="530266"/>
      </dsp:txXfrm>
    </dsp:sp>
    <dsp:sp modelId="{B806B86A-7C32-490B-A7C7-AA91299D0B99}">
      <dsp:nvSpPr>
        <dsp:cNvPr id="0" name=""/>
        <dsp:cNvSpPr/>
      </dsp:nvSpPr>
      <dsp:spPr>
        <a:xfrm>
          <a:off x="2710132" y="1092289"/>
          <a:ext cx="1900601" cy="190079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61D57-CDA4-4E67-84A3-A8F79F79D35E}">
      <dsp:nvSpPr>
        <dsp:cNvPr id="0" name=""/>
        <dsp:cNvSpPr/>
      </dsp:nvSpPr>
      <dsp:spPr>
        <a:xfrm>
          <a:off x="3127616" y="1782342"/>
          <a:ext cx="1060643" cy="530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>
              <a:solidFill>
                <a:schemeClr val="bg1"/>
              </a:solidFill>
            </a:rPr>
            <a:t>Umowa przyłączeniowa</a:t>
          </a:r>
          <a:endParaRPr lang="pl-PL" sz="1000" b="1" kern="1200" dirty="0">
            <a:solidFill>
              <a:schemeClr val="bg1"/>
            </a:solidFill>
          </a:endParaRPr>
        </a:p>
      </dsp:txBody>
      <dsp:txXfrm>
        <a:off x="3127616" y="1782342"/>
        <a:ext cx="1060643" cy="530266"/>
      </dsp:txXfrm>
    </dsp:sp>
    <dsp:sp modelId="{468D02E1-33E5-4366-BC18-B732DDB810DB}">
      <dsp:nvSpPr>
        <dsp:cNvPr id="0" name=""/>
        <dsp:cNvSpPr/>
      </dsp:nvSpPr>
      <dsp:spPr>
        <a:xfrm>
          <a:off x="3238137" y="2188611"/>
          <a:ext cx="1900601" cy="190079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1946F-3B0E-47A6-82B8-8884383F7795}">
      <dsp:nvSpPr>
        <dsp:cNvPr id="0" name=""/>
        <dsp:cNvSpPr/>
      </dsp:nvSpPr>
      <dsp:spPr>
        <a:xfrm>
          <a:off x="3657759" y="2876647"/>
          <a:ext cx="1060643" cy="530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>
              <a:solidFill>
                <a:schemeClr val="bg1"/>
              </a:solidFill>
            </a:rPr>
            <a:t>Instalacja wewnętrzna, montaż urządzeń</a:t>
          </a:r>
          <a:endParaRPr lang="pl-PL" sz="1000" b="1" kern="1200" dirty="0">
            <a:solidFill>
              <a:schemeClr val="bg1"/>
            </a:solidFill>
          </a:endParaRPr>
        </a:p>
      </dsp:txBody>
      <dsp:txXfrm>
        <a:off x="3657759" y="2876647"/>
        <a:ext cx="1060643" cy="530266"/>
      </dsp:txXfrm>
    </dsp:sp>
    <dsp:sp modelId="{BAF8CEB9-E3BC-47A1-944D-AB52BC3A7312}">
      <dsp:nvSpPr>
        <dsp:cNvPr id="0" name=""/>
        <dsp:cNvSpPr/>
      </dsp:nvSpPr>
      <dsp:spPr>
        <a:xfrm>
          <a:off x="2845610" y="3406914"/>
          <a:ext cx="1632856" cy="1633645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580FD-8DC6-4025-B475-D1EB59DA0250}">
      <dsp:nvSpPr>
        <dsp:cNvPr id="0" name=""/>
        <dsp:cNvSpPr/>
      </dsp:nvSpPr>
      <dsp:spPr>
        <a:xfrm>
          <a:off x="3127616" y="3970953"/>
          <a:ext cx="1060643" cy="530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>
              <a:solidFill>
                <a:schemeClr val="bg1"/>
              </a:solidFill>
            </a:rPr>
            <a:t>Umowa sprzedaży paliwa gazowego</a:t>
          </a:r>
          <a:endParaRPr lang="pl-PL" sz="1000" b="1" kern="1200" dirty="0">
            <a:solidFill>
              <a:schemeClr val="bg1"/>
            </a:solidFill>
          </a:endParaRPr>
        </a:p>
      </dsp:txBody>
      <dsp:txXfrm>
        <a:off x="3127616" y="3970953"/>
        <a:ext cx="1060643" cy="530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070B0B1-1AD6-48EF-95BC-7211AC58B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00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Kliknij, aby edytować style wzorca tekstu</a:t>
            </a:r>
          </a:p>
          <a:p>
            <a:pPr lvl="1"/>
            <a:r>
              <a:rPr lang="en-US" noProof="0" smtClean="0"/>
              <a:t>Drugi poziom</a:t>
            </a:r>
          </a:p>
          <a:p>
            <a:pPr lvl="2"/>
            <a:r>
              <a:rPr lang="en-US" noProof="0" smtClean="0"/>
              <a:t>Trzeci poziom</a:t>
            </a:r>
          </a:p>
          <a:p>
            <a:pPr lvl="3"/>
            <a:r>
              <a:rPr lang="en-US" noProof="0" smtClean="0"/>
              <a:t>Czwarty poziom</a:t>
            </a:r>
          </a:p>
          <a:p>
            <a:pPr lvl="4"/>
            <a:r>
              <a:rPr lang="en-US" noProof="0" smtClean="0"/>
              <a:t>Piąty poziom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EFB5659-63BA-4C57-8F8C-2D65FFFC1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519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4213" y="3759200"/>
            <a:ext cx="7772400" cy="12541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pl-PL" noProof="0" smtClean="0"/>
              <a:t>Kliknij, aby edytować styl</a:t>
            </a:r>
            <a:endParaRPr lang="en-US" noProof="0" smtClean="0"/>
          </a:p>
        </p:txBody>
      </p:sp>
      <p:sp>
        <p:nvSpPr>
          <p:cNvPr id="133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57788"/>
            <a:ext cx="6400800" cy="792162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pl-PL" noProof="0" smtClean="0"/>
              <a:t>Kliknij, aby edytować styl wzorca podtytułu</a:t>
            </a:r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843213" y="6229350"/>
            <a:ext cx="3455987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Miejscowość, Data</a:t>
            </a:r>
          </a:p>
        </p:txBody>
      </p:sp>
    </p:spTree>
    <p:extLst>
      <p:ext uri="{BB962C8B-B14F-4D97-AF65-F5344CB8AC3E}">
        <p14:creationId xmlns:p14="http://schemas.microsoft.com/office/powerpoint/2010/main" val="8564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4BA9C-0A7E-4153-9F0E-18440F5B4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6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8475" y="152400"/>
            <a:ext cx="1838325" cy="597376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331913" y="152400"/>
            <a:ext cx="5364162" cy="597376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EEE03-0AF1-4057-B7B3-1C795CAEE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6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ACAF7-6B2F-4E0B-9E5B-198DA2BAA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3030-6276-43FF-8E1F-8DBFB6A1F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331913" y="1600200"/>
            <a:ext cx="36004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84763" y="1600200"/>
            <a:ext cx="36020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5AA22-755A-43EE-AEF2-BD2442E4A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1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33F6D-E32C-43BE-AB7A-C8BD0B158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E19A5-F3B6-440D-AC6E-2F0C1052A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ED2BD-1CA0-4944-ABBF-32AE1EB97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4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1B06-2A32-41BF-8E11-ED0CE286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2F1E0-9DFA-407B-BBF2-A3D8911F5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0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52400"/>
            <a:ext cx="7354887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600200"/>
            <a:ext cx="73548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smtClean="0"/>
              <a:t>Kliknij, aby edytować style wzorca tekstu</a:t>
            </a:r>
          </a:p>
          <a:p>
            <a:pPr lvl="1"/>
            <a:r>
              <a:rPr lang="en-US" altLang="pl-PL" smtClean="0"/>
              <a:t>Drugi poziom</a:t>
            </a:r>
          </a:p>
          <a:p>
            <a:pPr lvl="2"/>
            <a:r>
              <a:rPr lang="en-US" altLang="pl-PL" smtClean="0"/>
              <a:t>Trzeci poziom</a:t>
            </a:r>
          </a:p>
          <a:p>
            <a:pPr lvl="3"/>
            <a:r>
              <a:rPr lang="en-US" altLang="pl-PL" smtClean="0"/>
              <a:t>Czwarty poziom</a:t>
            </a:r>
          </a:p>
          <a:p>
            <a:pPr lvl="4"/>
            <a:r>
              <a:rPr lang="en-US" altLang="pl-PL" smtClean="0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43000" y="6561138"/>
            <a:ext cx="289560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561138"/>
            <a:ext cx="68580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D569C1B-0A6F-4E47-AE4C-FE379C3FA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166688" indent="-16668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527050" indent="-180975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Char char="•"/>
        <a:defRPr sz="2400">
          <a:solidFill>
            <a:schemeClr val="bg1"/>
          </a:solidFill>
          <a:latin typeface="+mn-lt"/>
        </a:defRPr>
      </a:lvl2pPr>
      <a:lvl3pPr marL="900113" indent="-193675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Char char="•"/>
        <a:defRPr>
          <a:solidFill>
            <a:schemeClr val="bg1"/>
          </a:solidFill>
          <a:latin typeface="+mn-lt"/>
        </a:defRPr>
      </a:lvl3pPr>
      <a:lvl4pPr marL="1254125" indent="-174625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Char char="•"/>
        <a:defRPr sz="1600">
          <a:solidFill>
            <a:schemeClr val="bg1"/>
          </a:solidFill>
          <a:latin typeface="+mn-lt"/>
        </a:defRPr>
      </a:lvl4pPr>
      <a:lvl5pPr marL="16065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5pPr>
      <a:lvl6pPr marL="20637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6pPr>
      <a:lvl7pPr marL="25209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7pPr>
      <a:lvl8pPr marL="29781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8pPr>
      <a:lvl9pPr marL="34353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pl/url?sa=i&amp;rct=j&amp;q=&amp;esrc=s&amp;frm=1&amp;source=images&amp;cd=&amp;cad=rja&amp;uact=8&amp;ved=0CAcQjRw&amp;url=http://info.wyborcza.biz/szukaj/gospodarka/akcje%2Bpgnig&amp;ei=FfMkVbmbCsG5OLfdgaAM&amp;psig=AFQjCNHT5vpQxI5igHmmzo2s0TIS_TiZWg&amp;ust=1428571280824598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bezpiecni.pl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ferta.pgnig.pl/dla-domu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ezpiecni.pl/" TargetMode="External"/><Relationship Id="rId5" Type="http://schemas.openxmlformats.org/officeDocument/2006/relationships/hyperlink" Target="mailto:zmien.ogrzewanie@pgnig.pl" TargetMode="External"/><Relationship Id="rId4" Type="http://schemas.openxmlformats.org/officeDocument/2006/relationships/hyperlink" Target="http://oferta.pgnig.pl/zmien-ogrzewani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dirty="0"/>
              <a:t>PGNiG </a:t>
            </a:r>
            <a:r>
              <a:rPr lang="pl-PL" sz="2000" dirty="0" smtClean="0"/>
              <a:t>OD - </a:t>
            </a:r>
            <a:r>
              <a:rPr lang="pl-PL" sz="2000" dirty="0"/>
              <a:t>Możliwości ograniczenia niskiej </a:t>
            </a:r>
            <a:r>
              <a:rPr lang="pl-PL" sz="2000" dirty="0" smtClean="0"/>
              <a:t>emisji, </a:t>
            </a:r>
            <a:r>
              <a:rPr lang="pl-PL" sz="2000" dirty="0"/>
              <a:t>przy wykorzystaniu gazu  ziemnego na Podkarpaciu na przykładzie działań prowadzonych w Krakowie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altLang="pl-PL" sz="1400" dirty="0" smtClean="0"/>
              <a:t>Bystre, czerwiec 2016 </a:t>
            </a:r>
            <a:r>
              <a:rPr lang="pl-PL" altLang="pl-PL" sz="1400" dirty="0"/>
              <a:t>r.</a:t>
            </a:r>
          </a:p>
          <a:p>
            <a:pPr eaLnBrk="1" hangingPunct="1"/>
            <a:endParaRPr lang="pl-PL" altLang="pl-PL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3528392"/>
          </a:xfrm>
        </p:spPr>
        <p:txBody>
          <a:bodyPr/>
          <a:lstStyle/>
          <a:p>
            <a:pPr marL="0" indent="0" algn="ctr">
              <a:buNone/>
            </a:pPr>
            <a:endParaRPr lang="pl-PL" sz="1600" b="1" dirty="0" smtClean="0">
              <a:solidFill>
                <a:schemeClr val="bg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pl-PL" sz="1400" b="1" u="sng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332656"/>
            <a:ext cx="8856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1" dirty="0">
                <a:solidFill>
                  <a:srgbClr val="1337BD"/>
                </a:solidFill>
              </a:rPr>
              <a:t>PGNiG Obrót Detaliczny Sp. z o.o.</a:t>
            </a:r>
            <a:br>
              <a:rPr lang="pl-PL" sz="1400" b="1" dirty="0">
                <a:solidFill>
                  <a:srgbClr val="1337BD"/>
                </a:solidFill>
              </a:rPr>
            </a:br>
            <a:endParaRPr lang="pl-PL" sz="1400" b="1" dirty="0">
              <a:solidFill>
                <a:srgbClr val="1337BD"/>
              </a:solidFill>
              <a:latin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23528" y="126876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u="sng" dirty="0" smtClean="0">
                <a:solidFill>
                  <a:schemeClr val="bg1">
                    <a:lumMod val="75000"/>
                  </a:schemeClr>
                </a:solidFill>
              </a:rPr>
              <a:t>Działania PGNiG Obrót Detaliczny:</a:t>
            </a:r>
          </a:p>
          <a:p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Pomoc w załatwieniu/przyspieszeniu procedur związanych z przyłączeniem do sieci dystrybucyjnej i rozpoczęciem użytkowania gazu ziemnego.</a:t>
            </a:r>
          </a:p>
          <a:p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Przykładowy czas procesu przyłączeniowego:</a:t>
            </a:r>
            <a:endParaRPr lang="pl-PL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098" name="Picture 2" descr="F:\Wykre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04" y="2652619"/>
            <a:ext cx="8784976" cy="68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Wykre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4" y="3858291"/>
            <a:ext cx="8712157" cy="60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7544" y="1556792"/>
            <a:ext cx="4040188" cy="3951288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rgbClr val="002060"/>
                </a:solidFill>
              </a:rPr>
              <a:t>Wykłady </a:t>
            </a:r>
            <a:r>
              <a:rPr lang="pl-PL" sz="1200" dirty="0" err="1">
                <a:solidFill>
                  <a:srgbClr val="002060"/>
                </a:solidFill>
              </a:rPr>
              <a:t>nt</a:t>
            </a:r>
            <a:r>
              <a:rPr lang="pl-PL" sz="1200" dirty="0">
                <a:solidFill>
                  <a:srgbClr val="002060"/>
                </a:solidFill>
              </a:rPr>
              <a:t> </a:t>
            </a:r>
            <a:r>
              <a:rPr lang="pl-PL" sz="1200" dirty="0" smtClean="0">
                <a:solidFill>
                  <a:srgbClr val="002060"/>
                </a:solidFill>
              </a:rPr>
              <a:t>gazu ziemnego i jego zalet</a:t>
            </a:r>
          </a:p>
          <a:p>
            <a:r>
              <a:rPr lang="pl-PL" sz="1200" dirty="0" smtClean="0">
                <a:solidFill>
                  <a:srgbClr val="002060"/>
                </a:solidFill>
              </a:rPr>
              <a:t>Korzyści z eksploatacji autobusów zasilanych Sprężonym Gazem Ziemnym </a:t>
            </a:r>
            <a:r>
              <a:rPr lang="pl-PL" sz="1200" dirty="0">
                <a:solidFill>
                  <a:srgbClr val="002060"/>
                </a:solidFill>
              </a:rPr>
              <a:t>(CNG</a:t>
            </a:r>
            <a:r>
              <a:rPr lang="pl-PL" sz="1200" dirty="0" smtClean="0">
                <a:solidFill>
                  <a:srgbClr val="002060"/>
                </a:solidFill>
              </a:rPr>
              <a:t>)</a:t>
            </a:r>
            <a:endParaRPr lang="pl-PL" sz="1200" dirty="0">
              <a:solidFill>
                <a:srgbClr val="002060"/>
              </a:solidFill>
            </a:endParaRPr>
          </a:p>
          <a:p>
            <a:r>
              <a:rPr lang="pl-PL" sz="1200" i="1" dirty="0" smtClean="0">
                <a:solidFill>
                  <a:srgbClr val="002060"/>
                </a:solidFill>
              </a:rPr>
              <a:t>St</a:t>
            </a:r>
            <a:r>
              <a:rPr lang="pl-PL" sz="1200" dirty="0" smtClean="0">
                <a:solidFill>
                  <a:srgbClr val="002060"/>
                </a:solidFill>
              </a:rPr>
              <a:t>oisko informacyjno -  edukacyjne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555776" y="1196752"/>
            <a:ext cx="4392488" cy="350912"/>
          </a:xfr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rgbClr val="002060"/>
                </a:solidFill>
              </a:rPr>
              <a:t>A jak </a:t>
            </a:r>
            <a:r>
              <a:rPr lang="pl-PL" sz="1600" b="1" dirty="0" smtClean="0">
                <a:solidFill>
                  <a:srgbClr val="002060"/>
                </a:solidFill>
              </a:rPr>
              <a:t>to </a:t>
            </a:r>
            <a:r>
              <a:rPr lang="pl-PL" sz="1600" b="1" dirty="0" smtClean="0">
                <a:solidFill>
                  <a:srgbClr val="002060"/>
                </a:solidFill>
              </a:rPr>
              <a:t>jest </a:t>
            </a:r>
            <a:r>
              <a:rPr lang="pl-PL" sz="1600" b="1" dirty="0" smtClean="0">
                <a:solidFill>
                  <a:srgbClr val="002060"/>
                </a:solidFill>
              </a:rPr>
              <a:t>obecnie na 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Podkarpaciu ?</a:t>
            </a:r>
            <a:endParaRPr lang="pl-PL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4" name="Picture 4" descr="V:\Wspolne\zdjecia\2015\SmartL\_BFN Sopot 2015 PGNiG\DSC_0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2304256" cy="1532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V:\Wspolne\zdjecia\2015\SmartL\_Dni Bioroznorodnosci 2015  Gdynia PGNiG\DSC_6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2606284"/>
            <a:ext cx="2268251" cy="152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55976" y="1556792"/>
            <a:ext cx="4040188" cy="3951288"/>
          </a:xfrm>
        </p:spPr>
        <p:txBody>
          <a:bodyPr>
            <a:norm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Współpraca z urzędami, informacje na stronach www</a:t>
            </a:r>
          </a:p>
          <a:p>
            <a:r>
              <a:rPr lang="pl-PL" sz="1200" dirty="0" smtClean="0">
                <a:solidFill>
                  <a:srgbClr val="002060"/>
                </a:solidFill>
              </a:rPr>
              <a:t>Spotkania z mieszkańcami</a:t>
            </a:r>
          </a:p>
          <a:p>
            <a:r>
              <a:rPr lang="pl-PL" sz="1200" dirty="0" smtClean="0">
                <a:solidFill>
                  <a:srgbClr val="002060"/>
                </a:solidFill>
              </a:rPr>
              <a:t>Spotkania edukacyjne w szkołach i przedszkolach</a:t>
            </a:r>
          </a:p>
          <a:p>
            <a:endParaRPr lang="pl-PL" sz="1600" dirty="0" smtClean="0">
              <a:solidFill>
                <a:srgbClr val="00206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5536" y="4437112"/>
            <a:ext cx="81369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>
                    <a:lumMod val="75000"/>
                  </a:schemeClr>
                </a:solidFill>
              </a:rPr>
              <a:t>Na obszarze Województwa Podkarpackiego planowane jest </a:t>
            </a: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wprowadzenie </a:t>
            </a:r>
            <a:r>
              <a:rPr lang="pl-PL" sz="1200" b="1" dirty="0" smtClean="0">
                <a:solidFill>
                  <a:schemeClr val="bg1">
                    <a:lumMod val="75000"/>
                  </a:schemeClr>
                </a:solidFill>
              </a:rPr>
              <a:t>jednolitych</a:t>
            </a: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l-PL" sz="1200" dirty="0">
                <a:solidFill>
                  <a:schemeClr val="bg1">
                    <a:lumMod val="75000"/>
                  </a:schemeClr>
                </a:solidFill>
              </a:rPr>
              <a:t>działań mających na celu redukcję niskiej emisji we współpracy z jednostkami samorządowymi.</a:t>
            </a:r>
          </a:p>
          <a:p>
            <a:pPr>
              <a:lnSpc>
                <a:spcPct val="150000"/>
              </a:lnSpc>
            </a:pPr>
            <a:r>
              <a:rPr lang="pl-PL" sz="1200" dirty="0">
                <a:solidFill>
                  <a:schemeClr val="bg1">
                    <a:lumMod val="75000"/>
                  </a:schemeClr>
                </a:solidFill>
              </a:rPr>
              <a:t>Obecnie </a:t>
            </a:r>
            <a:r>
              <a:rPr lang="pl-PL" sz="1200" b="1" dirty="0">
                <a:solidFill>
                  <a:schemeClr val="bg1">
                    <a:lumMod val="75000"/>
                  </a:schemeClr>
                </a:solidFill>
              </a:rPr>
              <a:t>dotacje celowe</a:t>
            </a:r>
            <a:r>
              <a:rPr lang="pl-PL" sz="1200" dirty="0">
                <a:solidFill>
                  <a:schemeClr val="bg1">
                    <a:lumMod val="75000"/>
                  </a:schemeClr>
                </a:solidFill>
              </a:rPr>
              <a:t> na zmianę ogrzewania wprowadzono:</a:t>
            </a:r>
          </a:p>
          <a:p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					- </a:t>
            </a:r>
            <a:r>
              <a:rPr lang="pl-PL" sz="1200" dirty="0">
                <a:solidFill>
                  <a:schemeClr val="bg1">
                    <a:lumMod val="75000"/>
                  </a:schemeClr>
                </a:solidFill>
              </a:rPr>
              <a:t>Brzyska,</a:t>
            </a:r>
          </a:p>
          <a:p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					- </a:t>
            </a:r>
            <a:r>
              <a:rPr lang="pl-PL" sz="1200" dirty="0">
                <a:solidFill>
                  <a:schemeClr val="bg1">
                    <a:lumMod val="75000"/>
                  </a:schemeClr>
                </a:solidFill>
              </a:rPr>
              <a:t>Brzozów.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2488708" y="33265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solidFill>
                  <a:srgbClr val="1337BD"/>
                </a:solidFill>
              </a:rPr>
              <a:t>PGNiG Obrót Detaliczny Sp. z o.o.</a:t>
            </a:r>
            <a:br>
              <a:rPr lang="pl-PL" sz="1600" b="1" dirty="0">
                <a:solidFill>
                  <a:srgbClr val="1337BD"/>
                </a:solidFill>
              </a:rPr>
            </a:br>
            <a:endParaRPr lang="pl-PL" sz="1600" b="1" dirty="0">
              <a:solidFill>
                <a:srgbClr val="1337B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>
          <a:xfrm>
            <a:off x="468313" y="152400"/>
            <a:ext cx="8218487" cy="941388"/>
          </a:xfrm>
        </p:spPr>
        <p:txBody>
          <a:bodyPr/>
          <a:lstStyle/>
          <a:p>
            <a:pPr algn="ctr"/>
            <a:r>
              <a:rPr lang="pl-PL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 przyłączenia</a:t>
            </a:r>
            <a:r>
              <a:rPr lang="pl-PL" sz="2400" dirty="0" smtClean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dirty="0" smtClean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 smtClean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formalności</a:t>
            </a:r>
          </a:p>
        </p:txBody>
      </p:sp>
      <p:sp>
        <p:nvSpPr>
          <p:cNvPr id="15363" name="Symbol zastępczy zawartości 2"/>
          <p:cNvSpPr>
            <a:spLocks noGrp="1"/>
          </p:cNvSpPr>
          <p:nvPr>
            <p:ph idx="1"/>
          </p:nvPr>
        </p:nvSpPr>
        <p:spPr>
          <a:xfrm>
            <a:off x="1116013" y="1412875"/>
            <a:ext cx="7354887" cy="4525963"/>
          </a:xfrm>
        </p:spPr>
        <p:txBody>
          <a:bodyPr/>
          <a:lstStyle/>
          <a:p>
            <a:pPr marL="0" indent="0">
              <a:buFontTx/>
              <a:buNone/>
            </a:pPr>
            <a:endParaRPr lang="pl-PL" sz="1600" b="1" smtClean="0"/>
          </a:p>
          <a:p>
            <a:pPr marL="0" indent="0">
              <a:buFontTx/>
              <a:buNone/>
            </a:pPr>
            <a:endParaRPr lang="pl-PL" sz="1600" b="1" smtClean="0"/>
          </a:p>
          <a:p>
            <a:pPr marL="0" indent="0">
              <a:buFontTx/>
              <a:buNone/>
            </a:pPr>
            <a:endParaRPr lang="pl-PL" sz="1600" b="1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27141314"/>
              </p:ext>
            </p:extLst>
          </p:nvPr>
        </p:nvGraphicFramePr>
        <p:xfrm>
          <a:off x="683568" y="1052736"/>
          <a:ext cx="784887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www.niemcy.igns.pl/images/legalna_prac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8429"/>
            <a:ext cx="2426554" cy="18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edia.static.castorama.pl/media/wysiwyg/porady/20140702/Gaz-ziemny-formalnosci-krok-po-kroku/TOP_baz_ziemn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94" y="4273047"/>
            <a:ext cx="2199581" cy="15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trim-tech.eu/thumb?file=/oferta/komputer.png&amp;type=textP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59062"/>
            <a:ext cx="315671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5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2610519"/>
          </a:xfrm>
        </p:spPr>
        <p:txBody>
          <a:bodyPr/>
          <a:lstStyle/>
          <a:p>
            <a:pPr algn="ctr"/>
            <a:endParaRPr lang="pl-PL" sz="36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36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36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uwagę.</a:t>
            </a:r>
          </a:p>
          <a:p>
            <a:pPr algn="ctr"/>
            <a:endParaRPr lang="pl-PL" sz="14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14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14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14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14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14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14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1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Kontakt: Piotr Sobieraj</a:t>
            </a:r>
          </a:p>
          <a:p>
            <a:pPr algn="ctr"/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					            piotr.sobieraj@pgnig.pl</a:t>
            </a:r>
          </a:p>
        </p:txBody>
      </p:sp>
    </p:spTree>
    <p:extLst>
      <p:ext uri="{BB962C8B-B14F-4D97-AF65-F5344CB8AC3E}">
        <p14:creationId xmlns:p14="http://schemas.microsoft.com/office/powerpoint/2010/main" val="1714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" y="3356993"/>
            <a:ext cx="2758659" cy="2697956"/>
          </a:xfrm>
          <a:prstGeom prst="rect">
            <a:avLst/>
          </a:prstGeom>
        </p:spPr>
      </p:pic>
      <p:sp>
        <p:nvSpPr>
          <p:cNvPr id="4098" name="Tytuł 1"/>
          <p:cNvSpPr>
            <a:spLocks noGrp="1"/>
          </p:cNvSpPr>
          <p:nvPr>
            <p:ph type="title"/>
          </p:nvPr>
        </p:nvSpPr>
        <p:spPr>
          <a:xfrm>
            <a:off x="35497" y="188640"/>
            <a:ext cx="9000999" cy="941388"/>
          </a:xfrm>
        </p:spPr>
        <p:txBody>
          <a:bodyPr/>
          <a:lstStyle/>
          <a:p>
            <a:pPr algn="ctr"/>
            <a:r>
              <a:rPr lang="pl-PL" sz="1400" dirty="0" err="1">
                <a:solidFill>
                  <a:srgbClr val="1337BD"/>
                </a:solidFill>
              </a:rPr>
              <a:t>PGNiG</a:t>
            </a:r>
            <a:r>
              <a:rPr lang="pl-PL" sz="1400" dirty="0">
                <a:solidFill>
                  <a:srgbClr val="1337BD"/>
                </a:solidFill>
              </a:rPr>
              <a:t> Obrót Detaliczny Sp. z o.o</a:t>
            </a:r>
            <a:r>
              <a:rPr lang="pl-PL" sz="1400" dirty="0" smtClean="0">
                <a:solidFill>
                  <a:srgbClr val="1337BD"/>
                </a:solidFill>
              </a:rPr>
              <a:t>.</a:t>
            </a:r>
            <a:r>
              <a:rPr lang="pl-PL" sz="14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/>
            </a:r>
            <a:br>
              <a:rPr lang="pl-PL" sz="14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</a:br>
            <a:r>
              <a:rPr lang="pl-PL" sz="1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/>
            </a:r>
            <a:br>
              <a:rPr lang="pl-PL" sz="1800" dirty="0">
                <a:solidFill>
                  <a:schemeClr val="bg1">
                    <a:lumMod val="60000"/>
                    <a:lumOff val="40000"/>
                  </a:schemeClr>
                </a:solidFill>
              </a:rPr>
            </a:br>
            <a:endParaRPr lang="pl-PL" sz="1600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" name="Symbol zastępczy zawartości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401767"/>
              </p:ext>
            </p:extLst>
          </p:nvPr>
        </p:nvGraphicFramePr>
        <p:xfrm>
          <a:off x="971600" y="3529484"/>
          <a:ext cx="583237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rostokąt 2"/>
          <p:cNvSpPr/>
          <p:nvPr/>
        </p:nvSpPr>
        <p:spPr>
          <a:xfrm>
            <a:off x="179512" y="1268760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pl-P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400" b="1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l-PL" sz="1400" b="1" dirty="0" smtClean="0">
                <a:solidFill>
                  <a:schemeClr val="bg1"/>
                </a:solidFill>
              </a:rPr>
              <a:t> - </a:t>
            </a:r>
            <a:r>
              <a:rPr lang="pl-PL" sz="1400" b="1" dirty="0" err="1" smtClean="0">
                <a:solidFill>
                  <a:schemeClr val="bg1"/>
                </a:solidFill>
              </a:rPr>
              <a:t>PGNiG</a:t>
            </a:r>
            <a:r>
              <a:rPr lang="pl-PL" sz="1400" b="1" dirty="0" smtClean="0">
                <a:solidFill>
                  <a:schemeClr val="bg1"/>
                </a:solidFill>
              </a:rPr>
              <a:t> Obrót Detaliczny Sp. z o.o.  jest liderem </a:t>
            </a:r>
            <a:r>
              <a:rPr lang="pl-PL" sz="1400" b="1" dirty="0">
                <a:solidFill>
                  <a:schemeClr val="bg1"/>
                </a:solidFill>
              </a:rPr>
              <a:t>sprzedaży detalicznej gazu </a:t>
            </a:r>
            <a:r>
              <a:rPr lang="pl-PL" sz="1400" b="1" dirty="0" smtClean="0">
                <a:solidFill>
                  <a:schemeClr val="bg1"/>
                </a:solidFill>
              </a:rPr>
              <a:t>ziemnego w Polsce,  prowadzi </a:t>
            </a:r>
            <a:r>
              <a:rPr lang="pl-PL" sz="1400" b="1" dirty="0">
                <a:solidFill>
                  <a:schemeClr val="bg1"/>
                </a:solidFill>
              </a:rPr>
              <a:t>obsługę handlową ok. </a:t>
            </a:r>
            <a:r>
              <a:rPr lang="pl-PL" sz="1400" b="1" dirty="0">
                <a:solidFill>
                  <a:srgbClr val="FF0000"/>
                </a:solidFill>
              </a:rPr>
              <a:t>6,7 mln odbiorców gazu </a:t>
            </a:r>
            <a:r>
              <a:rPr lang="pl-PL" sz="1400" b="1" dirty="0" smtClean="0">
                <a:solidFill>
                  <a:srgbClr val="FF0000"/>
                </a:solidFill>
              </a:rPr>
              <a:t>ziemnego </a:t>
            </a:r>
            <a:r>
              <a:rPr lang="pl-PL" sz="1400" b="1" dirty="0" smtClean="0">
                <a:solidFill>
                  <a:schemeClr val="bg1"/>
                </a:solidFill>
              </a:rPr>
              <a:t>(posiada </a:t>
            </a:r>
            <a:r>
              <a:rPr lang="pl-PL" sz="1400" b="1" dirty="0">
                <a:solidFill>
                  <a:schemeClr val="bg1"/>
                </a:solidFill>
              </a:rPr>
              <a:t>również w </a:t>
            </a:r>
            <a:r>
              <a:rPr lang="pl-PL" sz="1400" b="1" dirty="0" smtClean="0">
                <a:solidFill>
                  <a:schemeClr val="bg1"/>
                </a:solidFill>
              </a:rPr>
              <a:t>ofercie energię elektryczną);</a:t>
            </a:r>
          </a:p>
          <a:p>
            <a:endParaRPr lang="pl-PL" sz="1400" b="1" dirty="0" smtClean="0">
              <a:solidFill>
                <a:schemeClr val="bg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sz="1400" b="1" dirty="0" smtClean="0">
                <a:solidFill>
                  <a:schemeClr val="bg1"/>
                </a:solidFill>
              </a:rPr>
              <a:t>Spółka powstała poprzez wydzielenie obszaru handlu detalicznego ze </a:t>
            </a:r>
            <a:r>
              <a:rPr lang="pl-PL" sz="1400" b="1" dirty="0">
                <a:solidFill>
                  <a:schemeClr val="bg1"/>
                </a:solidFill>
              </a:rPr>
              <a:t>struktur </a:t>
            </a:r>
            <a:r>
              <a:rPr lang="pl-PL" sz="1400" b="1" dirty="0" err="1">
                <a:solidFill>
                  <a:schemeClr val="bg1"/>
                </a:solidFill>
              </a:rPr>
              <a:t>PGNiG</a:t>
            </a:r>
            <a:r>
              <a:rPr lang="pl-PL" sz="1400" b="1" dirty="0">
                <a:solidFill>
                  <a:schemeClr val="bg1"/>
                </a:solidFill>
              </a:rPr>
              <a:t>  SA </a:t>
            </a:r>
            <a:r>
              <a:rPr lang="pl-PL" sz="1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pl-PL" sz="1400" b="1" dirty="0" smtClean="0">
                <a:solidFill>
                  <a:schemeClr val="bg1"/>
                </a:solidFill>
              </a:rPr>
              <a:t> i </a:t>
            </a:r>
            <a:r>
              <a:rPr lang="pl-PL" sz="1400" b="1" dirty="0">
                <a:solidFill>
                  <a:schemeClr val="bg1"/>
                </a:solidFill>
              </a:rPr>
              <a:t>rozpoczęła swoją  działalność  operacyjną   </a:t>
            </a:r>
            <a:r>
              <a:rPr lang="pl-PL" sz="1400" b="1" dirty="0" smtClean="0">
                <a:solidFill>
                  <a:schemeClr val="bg1"/>
                </a:solidFill>
              </a:rPr>
              <a:t>z </a:t>
            </a:r>
            <a:r>
              <a:rPr lang="pl-PL" sz="1400" b="1" dirty="0">
                <a:solidFill>
                  <a:schemeClr val="bg1"/>
                </a:solidFill>
              </a:rPr>
              <a:t>dniem 1 sierpnia 2014r</a:t>
            </a:r>
            <a:r>
              <a:rPr lang="pl-PL" sz="1400" dirty="0">
                <a:solidFill>
                  <a:schemeClr val="bg1"/>
                </a:solidFill>
              </a:rPr>
              <a:t>. </a:t>
            </a:r>
            <a:r>
              <a:rPr lang="pl-PL" sz="1400" b="1" dirty="0" smtClean="0">
                <a:solidFill>
                  <a:schemeClr val="bg1"/>
                </a:solidFill>
              </a:rPr>
              <a:t>Centrala </a:t>
            </a:r>
            <a:r>
              <a:rPr lang="pl-PL" sz="1400" b="1" dirty="0">
                <a:solidFill>
                  <a:schemeClr val="bg1"/>
                </a:solidFill>
              </a:rPr>
              <a:t>Spółki z </a:t>
            </a:r>
            <a:r>
              <a:rPr lang="pl-PL" sz="1400" b="1" dirty="0" smtClean="0">
                <a:solidFill>
                  <a:schemeClr val="bg1"/>
                </a:solidFill>
              </a:rPr>
              <a:t>siedzibą                                                  </a:t>
            </a:r>
            <a:r>
              <a:rPr lang="pl-PL" sz="1400" b="1" dirty="0">
                <a:solidFill>
                  <a:schemeClr val="bg1"/>
                </a:solidFill>
              </a:rPr>
              <a:t>w Warszawie oraz 6 Regionów </a:t>
            </a:r>
            <a:r>
              <a:rPr lang="pl-PL" sz="1400" b="1" dirty="0" smtClean="0">
                <a:solidFill>
                  <a:schemeClr val="bg1"/>
                </a:solidFill>
              </a:rPr>
              <a:t>Sprzedaży. </a:t>
            </a:r>
            <a:endParaRPr lang="pl-PL" sz="14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bi.gazeta.pl/im/1a/8e/ed/z15568410Q,Siedziba-PGNiG-przy-ul-Kasprzaka-w-Warszawie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31286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8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7"/>
          <p:cNvSpPr/>
          <p:nvPr/>
        </p:nvSpPr>
        <p:spPr>
          <a:xfrm>
            <a:off x="588801" y="3429000"/>
            <a:ext cx="5367700" cy="20882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u="sng" dirty="0" smtClean="0">
                <a:solidFill>
                  <a:schemeClr val="bg1">
                    <a:lumMod val="75000"/>
                  </a:schemeClr>
                </a:solidFill>
              </a:rPr>
              <a:t>Sygnatariusze Porozumienia:</a:t>
            </a:r>
          </a:p>
          <a:p>
            <a:pPr algn="ctr"/>
            <a:endParaRPr lang="pl-PL" sz="5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171450" indent="-171450">
              <a:buClr>
                <a:schemeClr val="bg1"/>
              </a:buClr>
              <a:buFont typeface="Wingdings" pitchFamily="2" charset="2"/>
              <a:buChar char="F"/>
            </a:pP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Województwo Małopolskie</a:t>
            </a:r>
          </a:p>
          <a:p>
            <a:pPr marL="171450" indent="-171450">
              <a:buClr>
                <a:schemeClr val="bg1"/>
              </a:buClr>
              <a:buFont typeface="Wingdings" pitchFamily="2" charset="2"/>
              <a:buChar char="F"/>
            </a:pP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Wojewódzki Fundusz Ochrony Środowiska i Gospodarki Wodnej w Krakowie</a:t>
            </a:r>
          </a:p>
          <a:p>
            <a:pPr marL="171450" indent="-171450">
              <a:buClr>
                <a:schemeClr val="bg1"/>
              </a:buClr>
              <a:buFont typeface="Wingdings" pitchFamily="2" charset="2"/>
              <a:buChar char="F"/>
            </a:pP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Gmina Miejska Kraków – Urząd Miasta Krakowa</a:t>
            </a:r>
          </a:p>
          <a:p>
            <a:pPr marL="171450" indent="-171450">
              <a:buClr>
                <a:schemeClr val="bg1"/>
              </a:buClr>
              <a:buFont typeface="Wingdings" pitchFamily="2" charset="2"/>
              <a:buChar char="F"/>
            </a:pP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Miejskie Przedsiębiorstwo Energetyki Cieplnej  S.A. w Krakowie</a:t>
            </a:r>
          </a:p>
          <a:p>
            <a:pPr marL="171450" indent="-171450">
              <a:buClr>
                <a:schemeClr val="bg1"/>
              </a:buClr>
              <a:buFont typeface="Wingdings" pitchFamily="2" charset="2"/>
              <a:buChar char="F"/>
            </a:pP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EDF Kraków S.A.</a:t>
            </a:r>
          </a:p>
          <a:p>
            <a:pPr marL="171450" indent="-171450">
              <a:buClr>
                <a:schemeClr val="bg1"/>
              </a:buClr>
              <a:buFont typeface="Wingdings" pitchFamily="2" charset="2"/>
              <a:buChar char="F"/>
            </a:pP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CEZ Skawina S.A.</a:t>
            </a:r>
          </a:p>
          <a:p>
            <a:pPr marL="171450" indent="-171450">
              <a:buClr>
                <a:schemeClr val="bg1"/>
              </a:buClr>
              <a:buFont typeface="Wingdings" pitchFamily="2" charset="2"/>
              <a:buChar char="F"/>
            </a:pPr>
            <a:r>
              <a:rPr lang="pl-PL" sz="1200" dirty="0" err="1" smtClean="0">
                <a:solidFill>
                  <a:schemeClr val="bg1">
                    <a:lumMod val="75000"/>
                  </a:schemeClr>
                </a:solidFill>
              </a:rPr>
              <a:t>PGNiG</a:t>
            </a: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  Obrót Detaliczny sp. z o.o.</a:t>
            </a:r>
          </a:p>
          <a:p>
            <a:pPr marL="171450" indent="-171450">
              <a:buClr>
                <a:schemeClr val="bg1"/>
              </a:buClr>
              <a:buFont typeface="Wingdings" pitchFamily="2" charset="2"/>
              <a:buChar char="F"/>
            </a:pPr>
            <a:r>
              <a:rPr lang="pl-PL" sz="1200" dirty="0" err="1" smtClean="0">
                <a:solidFill>
                  <a:schemeClr val="bg1">
                    <a:lumMod val="75000"/>
                  </a:schemeClr>
                </a:solidFill>
              </a:rPr>
              <a:t>Tauron</a:t>
            </a:r>
            <a:r>
              <a:rPr lang="pl-PL" sz="1200" dirty="0" smtClean="0">
                <a:solidFill>
                  <a:schemeClr val="bg1">
                    <a:lumMod val="75000"/>
                  </a:schemeClr>
                </a:solidFill>
              </a:rPr>
              <a:t> Sprzedaż sp. z o.o. (III kw. 2014 odstąpienie od Porozumienia)</a:t>
            </a:r>
            <a:endParaRPr lang="pl-PL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3528392"/>
          </a:xfrm>
        </p:spPr>
        <p:txBody>
          <a:bodyPr/>
          <a:lstStyle/>
          <a:p>
            <a:pPr marL="0" indent="0" algn="ctr">
              <a:buNone/>
            </a:pPr>
            <a:endParaRPr lang="pl-PL" sz="1600" b="1" dirty="0" smtClean="0">
              <a:solidFill>
                <a:schemeClr val="bg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pl-PL" sz="1400" b="1" u="sng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332656"/>
            <a:ext cx="8856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1" dirty="0">
                <a:solidFill>
                  <a:srgbClr val="1337BD"/>
                </a:solidFill>
              </a:rPr>
              <a:t>PGNiG Obrót Detaliczny Sp. z o.o.</a:t>
            </a:r>
            <a:br>
              <a:rPr lang="pl-PL" sz="1400" b="1" dirty="0">
                <a:solidFill>
                  <a:srgbClr val="1337BD"/>
                </a:solidFill>
              </a:rPr>
            </a:br>
            <a:endParaRPr lang="pl-PL" sz="1400" b="1" dirty="0">
              <a:solidFill>
                <a:srgbClr val="1337BD"/>
              </a:solidFill>
              <a:latin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11560" y="155679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X:\NM\KASIA 2013\BOK'i wizualizacja\BOK Kraków Centrum\KOH_Kraków Centrum_wejście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2"/>
            <a:ext cx="3037412" cy="20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zaokrąglony 5"/>
          <p:cNvSpPr/>
          <p:nvPr/>
        </p:nvSpPr>
        <p:spPr>
          <a:xfrm>
            <a:off x="755576" y="1556792"/>
            <a:ext cx="4879007" cy="9361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>
                <a:solidFill>
                  <a:srgbClr val="002060"/>
                </a:solidFill>
              </a:rPr>
              <a:t>W dniu </a:t>
            </a:r>
            <a:r>
              <a:rPr lang="pl-PL" sz="1400" b="1" dirty="0" smtClean="0">
                <a:solidFill>
                  <a:srgbClr val="002060"/>
                </a:solidFill>
              </a:rPr>
              <a:t>15 maja 2012 </a:t>
            </a:r>
            <a:r>
              <a:rPr lang="pl-PL" sz="1400" dirty="0" smtClean="0">
                <a:solidFill>
                  <a:srgbClr val="002060"/>
                </a:solidFill>
              </a:rPr>
              <a:t>zostało podpisane </a:t>
            </a:r>
            <a:r>
              <a:rPr lang="pl-PL" sz="1400" b="1" dirty="0" smtClean="0">
                <a:solidFill>
                  <a:srgbClr val="002060"/>
                </a:solidFill>
              </a:rPr>
              <a:t>Porozumienie</a:t>
            </a:r>
            <a:r>
              <a:rPr lang="pl-PL" sz="1400" dirty="0" smtClean="0">
                <a:solidFill>
                  <a:srgbClr val="002060"/>
                </a:solidFill>
              </a:rPr>
              <a:t> </a:t>
            </a:r>
            <a:r>
              <a:rPr lang="pl-PL" sz="1400" dirty="0" err="1">
                <a:solidFill>
                  <a:srgbClr val="002060"/>
                </a:solidFill>
              </a:rPr>
              <a:t>ws</a:t>
            </a:r>
            <a:r>
              <a:rPr lang="pl-PL" sz="1400" dirty="0">
                <a:solidFill>
                  <a:srgbClr val="002060"/>
                </a:solidFill>
              </a:rPr>
              <a:t>. trwałej poprawy jakości powietrza atmosferycznego </a:t>
            </a:r>
          </a:p>
          <a:p>
            <a:pPr algn="ctr"/>
            <a:r>
              <a:rPr lang="pl-PL" sz="1400" dirty="0">
                <a:solidFill>
                  <a:srgbClr val="002060"/>
                </a:solidFill>
              </a:rPr>
              <a:t>w </a:t>
            </a:r>
            <a:r>
              <a:rPr lang="pl-PL" sz="1400" dirty="0" smtClean="0">
                <a:solidFill>
                  <a:srgbClr val="002060"/>
                </a:solidFill>
              </a:rPr>
              <a:t>Województwie Małopolskim polegającej </a:t>
            </a:r>
            <a:r>
              <a:rPr lang="pl-PL" sz="1400" dirty="0">
                <a:solidFill>
                  <a:srgbClr val="002060"/>
                </a:solidFill>
              </a:rPr>
              <a:t>na eliminacji palenisk opalanych </a:t>
            </a:r>
            <a:r>
              <a:rPr lang="pl-PL" sz="1400" dirty="0" smtClean="0">
                <a:solidFill>
                  <a:srgbClr val="002060"/>
                </a:solidFill>
              </a:rPr>
              <a:t>paliwami stałymi.</a:t>
            </a:r>
            <a:endParaRPr lang="pl-PL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5" y="3284984"/>
            <a:ext cx="3789709" cy="191105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27775"/>
            <a:ext cx="2232248" cy="315655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2232248" cy="3156559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3528392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Utworzenie </a:t>
            </a:r>
            <a:r>
              <a:rPr lang="pl-PL" sz="14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Zespołu ds. Promocji, </a:t>
            </a:r>
          </a:p>
          <a:p>
            <a:pPr marL="0" indent="0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na bazie </a:t>
            </a:r>
            <a:r>
              <a:rPr lang="pl-PL" sz="14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Porozumienia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, </a:t>
            </a:r>
          </a:p>
          <a:p>
            <a:pPr marL="0" indent="0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w celu prowadzenia działań </a:t>
            </a:r>
          </a:p>
          <a:p>
            <a:pPr marL="0" indent="0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mających na celu </a:t>
            </a:r>
            <a:r>
              <a:rPr lang="pl-PL" sz="14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propagowanie </a:t>
            </a:r>
          </a:p>
          <a:p>
            <a:pPr marL="0" indent="0">
              <a:buNone/>
            </a:pPr>
            <a:r>
              <a:rPr lang="pl-PL" sz="14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informacji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dotyczących </a:t>
            </a:r>
          </a:p>
          <a:p>
            <a:pPr marL="0" indent="0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działań związanych </a:t>
            </a:r>
          </a:p>
          <a:p>
            <a:pPr marL="0" indent="0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z wymianą źródeł niskiej emisji.</a:t>
            </a:r>
          </a:p>
          <a:p>
            <a:pPr marL="0" indent="0" algn="just">
              <a:buNone/>
            </a:pPr>
            <a:endParaRPr lang="pl-PL" sz="1400" b="1" u="sng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pl-PL" sz="1600" b="1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pl-PL" sz="1600" b="1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pl-PL" sz="1600" b="1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pl-PL" sz="1400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332656"/>
            <a:ext cx="8856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1" dirty="0">
                <a:solidFill>
                  <a:srgbClr val="1337BD"/>
                </a:solidFill>
              </a:rPr>
              <a:t>PGNiG Obrót Detaliczny Sp. z o.o.</a:t>
            </a:r>
            <a:br>
              <a:rPr lang="pl-PL" sz="1400" b="1" dirty="0">
                <a:solidFill>
                  <a:srgbClr val="1337BD"/>
                </a:solidFill>
              </a:rPr>
            </a:br>
            <a:endParaRPr lang="pl-PL" sz="1400" b="1" dirty="0">
              <a:solidFill>
                <a:srgbClr val="1337BD"/>
              </a:solidFill>
              <a:latin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11560" y="155679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2411761" y="4509120"/>
            <a:ext cx="5544616" cy="195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200" dirty="0">
                <a:solidFill>
                  <a:srgbClr val="002060"/>
                </a:solidFill>
              </a:rPr>
              <a:t>Największy problem jakości powietrza w Krakowie stanowi </a:t>
            </a:r>
            <a:r>
              <a:rPr lang="pl-PL" sz="1200" b="1" dirty="0">
                <a:solidFill>
                  <a:schemeClr val="accent6">
                    <a:lumMod val="75000"/>
                  </a:schemeClr>
                </a:solidFill>
              </a:rPr>
              <a:t>zanieczyszczenie pyłem zawieszonym PM10</a:t>
            </a:r>
            <a:r>
              <a:rPr lang="pl-PL" sz="1200" dirty="0">
                <a:solidFill>
                  <a:srgbClr val="002060"/>
                </a:solidFill>
              </a:rPr>
              <a:t>. Według uchwalonego w 2013 r. Programu ochrony powietrza dla </a:t>
            </a:r>
            <a:r>
              <a:rPr lang="pl-PL" sz="1200" dirty="0" smtClean="0">
                <a:solidFill>
                  <a:srgbClr val="002060"/>
                </a:solidFill>
              </a:rPr>
              <a:t>województwa </a:t>
            </a:r>
            <a:r>
              <a:rPr lang="pl-PL" sz="1200" dirty="0">
                <a:solidFill>
                  <a:srgbClr val="002060"/>
                </a:solidFill>
              </a:rPr>
              <a:t>małopolskiego, udział poszczególnych grup źródeł emisji w stężeniach średniorocznych pyłu PM10 w obszarach </a:t>
            </a:r>
            <a:r>
              <a:rPr lang="pl-PL" sz="1200" b="1" dirty="0">
                <a:solidFill>
                  <a:schemeClr val="accent6">
                    <a:lumMod val="75000"/>
                  </a:schemeClr>
                </a:solidFill>
              </a:rPr>
              <a:t>przekroczeń</a:t>
            </a:r>
            <a:r>
              <a:rPr lang="pl-PL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1200" dirty="0">
                <a:solidFill>
                  <a:srgbClr val="002060"/>
                </a:solidFill>
              </a:rPr>
              <a:t>kształtuje się następująco: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200" dirty="0" smtClean="0">
                <a:solidFill>
                  <a:srgbClr val="002060"/>
                </a:solidFill>
              </a:rPr>
              <a:t>źródła </a:t>
            </a:r>
            <a:r>
              <a:rPr lang="pl-PL" sz="1200" dirty="0">
                <a:solidFill>
                  <a:srgbClr val="002060"/>
                </a:solidFill>
              </a:rPr>
              <a:t>powierzchniowe (piece, kotłownie domowe):  42,25 %,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200" dirty="0" smtClean="0">
                <a:solidFill>
                  <a:srgbClr val="002060"/>
                </a:solidFill>
              </a:rPr>
              <a:t>źródła </a:t>
            </a:r>
            <a:r>
              <a:rPr lang="pl-PL" sz="1200" dirty="0">
                <a:solidFill>
                  <a:srgbClr val="002060"/>
                </a:solidFill>
              </a:rPr>
              <a:t>liniowe (komunikacja):  17,01 %,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200" dirty="0" smtClean="0">
                <a:solidFill>
                  <a:srgbClr val="002060"/>
                </a:solidFill>
              </a:rPr>
              <a:t>źródła </a:t>
            </a:r>
            <a:r>
              <a:rPr lang="pl-PL" sz="1200" dirty="0">
                <a:solidFill>
                  <a:srgbClr val="002060"/>
                </a:solidFill>
              </a:rPr>
              <a:t>punktowe (przemysł):  21,02 %,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200" dirty="0" smtClean="0">
                <a:solidFill>
                  <a:srgbClr val="002060"/>
                </a:solidFill>
              </a:rPr>
              <a:t>napływ </a:t>
            </a:r>
            <a:r>
              <a:rPr lang="pl-PL" sz="1200" dirty="0">
                <a:solidFill>
                  <a:srgbClr val="002060"/>
                </a:solidFill>
              </a:rPr>
              <a:t>i tło </a:t>
            </a:r>
            <a:r>
              <a:rPr lang="pl-PL" sz="1200" dirty="0" smtClean="0">
                <a:solidFill>
                  <a:srgbClr val="002060"/>
                </a:solidFill>
              </a:rPr>
              <a:t>naturalne:  </a:t>
            </a:r>
            <a:r>
              <a:rPr lang="pl-PL" sz="1200" dirty="0">
                <a:solidFill>
                  <a:srgbClr val="002060"/>
                </a:solidFill>
              </a:rPr>
              <a:t>19,72 </a:t>
            </a:r>
            <a:r>
              <a:rPr lang="pl-PL" sz="1200" dirty="0" smtClean="0">
                <a:solidFill>
                  <a:srgbClr val="002060"/>
                </a:solidFill>
              </a:rPr>
              <a:t>%.</a:t>
            </a:r>
            <a:endParaRPr lang="pl-PL" sz="1200" dirty="0">
              <a:solidFill>
                <a:srgbClr val="002060"/>
              </a:solidFill>
            </a:endParaRPr>
          </a:p>
        </p:txBody>
      </p:sp>
      <p:graphicFrame>
        <p:nvGraphicFramePr>
          <p:cNvPr id="5" name="Obiek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870331"/>
              </p:ext>
            </p:extLst>
          </p:nvPr>
        </p:nvGraphicFramePr>
        <p:xfrm>
          <a:off x="5796136" y="1927616"/>
          <a:ext cx="4200475" cy="257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6" imgW="5328366" imgH="3523793" progId="Excel.Sheet.8">
                  <p:embed/>
                </p:oleObj>
              </mc:Choice>
              <mc:Fallback>
                <p:oleObj r:id="rId6" imgW="5328366" imgH="3523793" progId="Excel.Sheet.8">
                  <p:embed/>
                  <p:pic>
                    <p:nvPicPr>
                      <p:cNvPr id="0" name="Obiek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927616"/>
                        <a:ext cx="4200475" cy="2574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26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2880320"/>
          </a:xfrm>
        </p:spPr>
        <p:txBody>
          <a:bodyPr/>
          <a:lstStyle/>
          <a:p>
            <a:pPr marL="0" indent="0" algn="just">
              <a:buNone/>
            </a:pPr>
            <a:r>
              <a:rPr lang="pl-PL" sz="1400" b="1" dirty="0" smtClean="0">
                <a:solidFill>
                  <a:schemeClr val="bg1">
                    <a:lumMod val="75000"/>
                  </a:schemeClr>
                </a:solidFill>
              </a:rPr>
              <a:t>Inicjatywy realizowane przez Zespół ds. Promocji:</a:t>
            </a:r>
          </a:p>
          <a:p>
            <a:pPr marL="0" indent="0" algn="just">
              <a:buNone/>
            </a:pPr>
            <a:endParaRPr lang="pl-PL" sz="1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1. Utworzenie strony internetowej </a:t>
            </a:r>
            <a:r>
              <a:rPr lang="pl-PL" sz="1400" i="1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www.bezpiecni.pl</a:t>
            </a:r>
            <a:r>
              <a:rPr lang="pl-PL" sz="1400" i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269875" indent="-269875" algn="just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2. Uruchomienie stałego Punktu Informacyjno-Doradczego w Urzędzie Miasta Krakowa, 3 marca 2014 r., czynny codziennie – dyżur pracownika PGNiG Obrót Detaliczny w każdy wtorek.</a:t>
            </a: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332656"/>
            <a:ext cx="8856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1" dirty="0">
                <a:solidFill>
                  <a:srgbClr val="1337BD"/>
                </a:solidFill>
              </a:rPr>
              <a:t>PGNiG Obrót Detaliczny Sp. z o.o.</a:t>
            </a:r>
            <a:br>
              <a:rPr lang="pl-PL" sz="1400" b="1" dirty="0">
                <a:solidFill>
                  <a:srgbClr val="1337BD"/>
                </a:solidFill>
              </a:rPr>
            </a:br>
            <a:endParaRPr lang="pl-PL" sz="1400" b="1" dirty="0">
              <a:solidFill>
                <a:srgbClr val="1337BD"/>
              </a:solidFill>
              <a:latin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11560" y="155679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94" y="2141567"/>
            <a:ext cx="4644008" cy="28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8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X:\NM\KASIA 2013\Niska emisja\PIKNIK\DSC03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3" y="4293096"/>
            <a:ext cx="2787741" cy="185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2880320"/>
          </a:xfrm>
        </p:spPr>
        <p:txBody>
          <a:bodyPr/>
          <a:lstStyle/>
          <a:p>
            <a:pPr marL="0" indent="0" algn="just">
              <a:buNone/>
            </a:pPr>
            <a:r>
              <a:rPr lang="pl-PL" sz="1400" b="1" dirty="0" smtClean="0">
                <a:solidFill>
                  <a:schemeClr val="bg1">
                    <a:lumMod val="75000"/>
                  </a:schemeClr>
                </a:solidFill>
              </a:rPr>
              <a:t>Inicjatywy realizowane przez Zespół ds. Promocji:</a:t>
            </a:r>
          </a:p>
          <a:p>
            <a:pPr marL="0" indent="0" algn="just">
              <a:buNone/>
            </a:pPr>
            <a:endParaRPr lang="pl-PL" sz="1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. Uczestnictwo w imprezach organizowanych przez Miasto Kraków</a:t>
            </a:r>
            <a:r>
              <a:rPr lang="pl-PL" sz="1400" i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 przykłady: - Dni Ziemi </a:t>
            </a:r>
          </a:p>
          <a:p>
            <a:pPr marL="0" indent="0" algn="just">
              <a:buNone/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	600 – 800 odwiedzających</a:t>
            </a:r>
          </a:p>
          <a:p>
            <a:pPr marL="0" indent="0" algn="just">
              <a:buNone/>
            </a:pPr>
            <a:r>
              <a:rPr lang="pl-PL" sz="14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- Święto Recyklingu</a:t>
            </a: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269875" indent="-269875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332656"/>
            <a:ext cx="8856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1" dirty="0">
                <a:solidFill>
                  <a:srgbClr val="1337BD"/>
                </a:solidFill>
              </a:rPr>
              <a:t>PGNiG Obrót Detaliczny Sp. z o.o.</a:t>
            </a:r>
            <a:br>
              <a:rPr lang="pl-PL" sz="1400" b="1" dirty="0">
                <a:solidFill>
                  <a:srgbClr val="1337BD"/>
                </a:solidFill>
              </a:rPr>
            </a:br>
            <a:endParaRPr lang="pl-PL" sz="1400" b="1" dirty="0">
              <a:solidFill>
                <a:srgbClr val="1337BD"/>
              </a:solidFill>
              <a:latin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11560" y="155679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D:\NM\KASIA 2014\Niska emisja\Raporty\dni-ziemi-plak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2267846" cy="310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NM\KASIA 2015\Święto Recykling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44" y="1380971"/>
            <a:ext cx="2240820" cy="316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:\NM\KASIA 2015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72017"/>
            <a:ext cx="2384850" cy="158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2880320"/>
          </a:xfrm>
        </p:spPr>
        <p:txBody>
          <a:bodyPr/>
          <a:lstStyle/>
          <a:p>
            <a:pPr marL="0" indent="0" algn="just">
              <a:buNone/>
            </a:pPr>
            <a:r>
              <a:rPr lang="pl-PL" sz="1400" b="1" dirty="0" smtClean="0">
                <a:solidFill>
                  <a:schemeClr val="bg1">
                    <a:lumMod val="75000"/>
                  </a:schemeClr>
                </a:solidFill>
              </a:rPr>
              <a:t>Inicjatywy realizowane przez Zespół ds. Promocji:</a:t>
            </a:r>
          </a:p>
          <a:p>
            <a:pPr marL="0" indent="0" algn="just">
              <a:buNone/>
            </a:pPr>
            <a:endParaRPr lang="pl-PL" sz="1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4. Organizacja skumulowanych działań raz w roku – listopad/grudzień:</a:t>
            </a:r>
          </a:p>
          <a:p>
            <a:pPr marL="182563" indent="-182563" algn="just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- uruchomienie </a:t>
            </a:r>
            <a:r>
              <a:rPr lang="pl-PL" sz="1400" dirty="0"/>
              <a:t>Tymczasowego Biura Obsługi Klienta </a:t>
            </a:r>
            <a:r>
              <a:rPr lang="pl-PL" sz="1400" dirty="0" smtClean="0"/>
              <a:t>Bezpiecnych.pl, zlokalizowanego w centralnej części miasta (Mały Rynek, Plac Szczepański),</a:t>
            </a:r>
          </a:p>
          <a:p>
            <a:pPr marL="0" indent="0" algn="just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pl-PL" sz="1400" dirty="0" smtClean="0"/>
              <a:t>reklama zamieszczona </a:t>
            </a:r>
            <a:r>
              <a:rPr lang="pl-PL" sz="1400" dirty="0"/>
              <a:t>na krakowskich autobusach </a:t>
            </a:r>
            <a:r>
              <a:rPr lang="pl-PL" sz="1400" dirty="0" smtClean="0"/>
              <a:t>MPK,</a:t>
            </a:r>
          </a:p>
          <a:p>
            <a:pPr marL="0" indent="0" algn="just">
              <a:buNone/>
            </a:pPr>
            <a:r>
              <a:rPr lang="pl-PL" sz="1400" dirty="0" smtClean="0"/>
              <a:t>- emisje </a:t>
            </a:r>
            <a:r>
              <a:rPr lang="pl-PL" sz="1400" dirty="0"/>
              <a:t>spotów na wyświetlaczach w tramwajach i </a:t>
            </a:r>
            <a:r>
              <a:rPr lang="pl-PL" sz="1400" dirty="0" smtClean="0"/>
              <a:t>autobusach,</a:t>
            </a:r>
          </a:p>
          <a:p>
            <a:pPr marL="0" indent="0" algn="just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- t</a:t>
            </a:r>
            <a:r>
              <a:rPr lang="pl-PL" sz="1400" dirty="0" smtClean="0"/>
              <a:t>ransmisje reklam </a:t>
            </a:r>
            <a:r>
              <a:rPr lang="pl-PL" sz="1400" dirty="0"/>
              <a:t>w Radio </a:t>
            </a:r>
            <a:r>
              <a:rPr lang="pl-PL" sz="1400" dirty="0" smtClean="0"/>
              <a:t>Kraków,</a:t>
            </a:r>
          </a:p>
          <a:p>
            <a:pPr marL="0" indent="0" algn="just">
              <a:buNone/>
            </a:pP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- transmisje dedykowanych filmów reklamowych w TVP Kraków. </a:t>
            </a: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pPr marL="269875" indent="-269875" algn="just">
              <a:buNone/>
            </a:pPr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332656"/>
            <a:ext cx="8856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1" dirty="0">
                <a:solidFill>
                  <a:srgbClr val="1337BD"/>
                </a:solidFill>
              </a:rPr>
              <a:t>PGNiG Obrót Detaliczny Sp. z o.o.</a:t>
            </a:r>
            <a:br>
              <a:rPr lang="pl-PL" sz="1400" b="1" dirty="0">
                <a:solidFill>
                  <a:srgbClr val="1337BD"/>
                </a:solidFill>
              </a:rPr>
            </a:br>
            <a:endParaRPr lang="pl-PL" sz="1400" b="1" dirty="0">
              <a:solidFill>
                <a:srgbClr val="1337BD"/>
              </a:solidFill>
              <a:latin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11560" y="155679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X:\NM\KASIA 2015\Bezpieczni_CL_AMS_prevka_dru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79"/>
            <a:ext cx="2679211" cy="3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ezpiecni v5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3789040"/>
            <a:ext cx="2808312" cy="15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1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:\skany\NM\DOC070416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55990"/>
            <a:ext cx="3528391" cy="498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3528392"/>
          </a:xfrm>
        </p:spPr>
        <p:txBody>
          <a:bodyPr/>
          <a:lstStyle/>
          <a:p>
            <a:pPr marL="0" indent="0" algn="ctr">
              <a:buNone/>
            </a:pPr>
            <a:endParaRPr lang="pl-PL" sz="1600" b="1" dirty="0" smtClean="0">
              <a:solidFill>
                <a:schemeClr val="bg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pl-PL" sz="1400" b="1" u="sng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332656"/>
            <a:ext cx="8856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1" dirty="0">
                <a:solidFill>
                  <a:srgbClr val="1337BD"/>
                </a:solidFill>
              </a:rPr>
              <a:t>PGNiG Obrót Detaliczny Sp. z o.o.</a:t>
            </a:r>
            <a:r>
              <a:rPr lang="pl-PL" sz="14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/>
            </a:r>
            <a:br>
              <a:rPr lang="pl-PL" sz="14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</a:br>
            <a:endParaRPr lang="pl-PL" sz="1400" b="1" dirty="0">
              <a:solidFill>
                <a:schemeClr val="bg1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23528" y="1268760"/>
            <a:ext cx="828092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u="sng" dirty="0" smtClean="0">
                <a:solidFill>
                  <a:schemeClr val="bg1">
                    <a:lumMod val="75000"/>
                  </a:schemeClr>
                </a:solidFill>
              </a:rPr>
              <a:t>Działania PGNiG Obrót Detaliczny:</a:t>
            </a:r>
          </a:p>
          <a:p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Biura Obsługi Klienta – pełny kontakt z Klientem.</a:t>
            </a:r>
          </a:p>
          <a:p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Współpraca z Wydziałem Kształtowania Środowiska UM Kraków.</a:t>
            </a:r>
          </a:p>
          <a:p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Dyżury pracownika PGNiG OD – w Punkcie Informacyjno-Doradczym </a:t>
            </a:r>
          </a:p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UM Kraków, w każdy wtorek.</a:t>
            </a:r>
          </a:p>
          <a:p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Strona internetowa: </a:t>
            </a:r>
            <a:r>
              <a:rPr lang="pl-PL" sz="1400" i="1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</a:t>
            </a:r>
            <a:r>
              <a:rPr lang="pl-PL" sz="1400" i="1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oferta.pgnig.pl/dla-domu/</a:t>
            </a:r>
            <a:endParaRPr lang="pl-PL" sz="1400" i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pl-PL" sz="1400" i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400" i="1" dirty="0" smtClean="0">
                <a:solidFill>
                  <a:schemeClr val="bg1">
                    <a:lumMod val="75000"/>
                  </a:schemeClr>
                </a:solidFill>
              </a:rPr>
              <a:t>Usługa E-BOK</a:t>
            </a:r>
            <a:endParaRPr lang="pl-PL" sz="1400" i="1" dirty="0">
              <a:solidFill>
                <a:schemeClr val="bg1">
                  <a:lumMod val="75000"/>
                </a:schemeClr>
              </a:solidFill>
            </a:endParaRPr>
          </a:p>
          <a:p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</a:rPr>
              <a:t>Strona internetowa: </a:t>
            </a:r>
            <a:r>
              <a:rPr lang="pl-PL" sz="14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  <a:hlinkClick r:id="rId4"/>
              </a:rPr>
              <a:t>oferta.pgnig.pl/zmien-ogrzewanie</a:t>
            </a:r>
            <a:endParaRPr lang="pl-PL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Mail: </a:t>
            </a:r>
            <a:r>
              <a:rPr lang="pl-PL" sz="1400" i="1" dirty="0" smtClean="0">
                <a:solidFill>
                  <a:schemeClr val="bg1">
                    <a:lumMod val="75000"/>
                  </a:schemeClr>
                </a:solidFill>
                <a:hlinkClick r:id="rId5"/>
              </a:rPr>
              <a:t>zmien.ogrzewanie@pgnig.pl</a:t>
            </a:r>
            <a:endParaRPr lang="pl-PL" sz="1400" i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</a:rPr>
              <a:t>Strona internetowa</a:t>
            </a:r>
            <a:r>
              <a:rPr lang="pl-PL" sz="14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pl-PL" sz="1400" i="1" dirty="0" smtClean="0">
                <a:solidFill>
                  <a:schemeClr val="bg1">
                    <a:lumMod val="75000"/>
                  </a:schemeClr>
                </a:solidFill>
                <a:hlinkClick r:id="rId6"/>
              </a:rPr>
              <a:t>www.bezpiecni.pl</a:t>
            </a:r>
            <a:endParaRPr lang="pl-PL" sz="1400" i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pl-PL" sz="1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 rot="1800000">
            <a:off x="6362216" y="3044220"/>
            <a:ext cx="2304256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800" dirty="0" smtClean="0">
                <a:solidFill>
                  <a:srgbClr val="0070C0"/>
                </a:solidFill>
              </a:rPr>
              <a:t>Wzór Zaświadczenia</a:t>
            </a:r>
            <a:endParaRPr lang="pl-PL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67906"/>
            <a:ext cx="7354887" cy="941388"/>
          </a:xfrm>
        </p:spPr>
        <p:txBody>
          <a:bodyPr/>
          <a:lstStyle/>
          <a:p>
            <a:pPr algn="ctr">
              <a:defRPr/>
            </a:pPr>
            <a:r>
              <a:rPr lang="pl-PL" sz="1600" dirty="0">
                <a:solidFill>
                  <a:srgbClr val="1337BD"/>
                </a:solidFill>
              </a:rPr>
              <a:t>PGNiG Obrót Detaliczny Sp. z o.o.</a:t>
            </a:r>
            <a:br>
              <a:rPr lang="pl-PL" sz="1600" dirty="0">
                <a:solidFill>
                  <a:srgbClr val="1337BD"/>
                </a:solidFill>
              </a:rPr>
            </a:br>
            <a:r>
              <a:rPr lang="pl-PL" sz="1600" dirty="0">
                <a:solidFill>
                  <a:srgbClr val="1337BD"/>
                </a:solidFill>
                <a:latin typeface="Arial" panose="020B0604020202020204" pitchFamily="34" charset="0"/>
              </a:rPr>
              <a:t/>
            </a:r>
            <a:br>
              <a:rPr lang="pl-PL" sz="1600" dirty="0">
                <a:solidFill>
                  <a:srgbClr val="1337BD"/>
                </a:solidFill>
                <a:latin typeface="Arial" panose="020B0604020202020204" pitchFamily="34" charset="0"/>
              </a:rPr>
            </a:br>
            <a:endParaRPr lang="pl-PL" sz="2400" dirty="0">
              <a:solidFill>
                <a:srgbClr val="1337BD"/>
              </a:solidFill>
              <a:latin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1268760"/>
            <a:ext cx="7704856" cy="29523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 smtClean="0">
                <a:latin typeface="Calibri"/>
                <a:ea typeface="Calibri"/>
                <a:cs typeface="Times New Roman"/>
              </a:rPr>
              <a:t>Aktualna </a:t>
            </a:r>
            <a:r>
              <a:rPr lang="pl-PL" sz="16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Akcja </a:t>
            </a:r>
            <a:r>
              <a:rPr lang="pl-PL" sz="1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Promocyjna </a:t>
            </a:r>
            <a:r>
              <a:rPr lang="pl-PL" sz="1600" b="1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uruchomiona </a:t>
            </a:r>
            <a:r>
              <a:rPr lang="pl-PL" sz="1600" b="1" dirty="0" smtClean="0">
                <a:latin typeface="Calibri"/>
                <a:ea typeface="Calibri"/>
                <a:cs typeface="Times New Roman"/>
              </a:rPr>
              <a:t>od 01.05.2015 </a:t>
            </a:r>
            <a:r>
              <a:rPr lang="pl-PL" sz="1600" b="1" dirty="0">
                <a:latin typeface="Calibri"/>
                <a:ea typeface="Calibri"/>
                <a:cs typeface="Times New Roman"/>
              </a:rPr>
              <a:t>roku do </a:t>
            </a:r>
            <a:r>
              <a:rPr lang="pl-PL" sz="1600" b="1" dirty="0" smtClean="0">
                <a:latin typeface="Calibri"/>
                <a:ea typeface="Calibri"/>
                <a:cs typeface="Times New Roman"/>
              </a:rPr>
              <a:t>31.12.2016 roku,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 smtClean="0">
                <a:latin typeface="Calibri"/>
                <a:ea typeface="Calibri"/>
                <a:cs typeface="Times New Roman"/>
              </a:rPr>
              <a:t> z perspektywą kontynuacji w latach następnych.</a:t>
            </a:r>
            <a:r>
              <a:rPr lang="pl-PL" sz="1600" b="1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pl-PL" sz="1600" b="1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pl-PL" sz="1600" b="1" u="sng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l-PL" sz="2000" b="1" i="1" dirty="0" smtClean="0"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l-PL" sz="2000" b="1" i="1" dirty="0"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l-PL" sz="2000" b="1" i="1" dirty="0" smtClean="0"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800" b="1" i="1" dirty="0" smtClean="0">
              <a:latin typeface="Calibri"/>
              <a:ea typeface="Calibri"/>
              <a:cs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pl-PL" sz="1800" b="1" i="1" dirty="0" smtClean="0">
              <a:latin typeface="Calibri"/>
              <a:ea typeface="Calibri"/>
              <a:cs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pl-PL" sz="1800" b="1" i="1" dirty="0">
              <a:latin typeface="Calibri"/>
              <a:ea typeface="Calibri"/>
              <a:cs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pl-PL" sz="1800" b="1" i="1" dirty="0" smtClean="0">
              <a:latin typeface="Calibri"/>
              <a:ea typeface="Calibri"/>
              <a:cs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pl-PL" sz="1600" b="1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Akcja Promocyjna </a:t>
            </a:r>
            <a:r>
              <a:rPr lang="pl-PL" sz="1600" b="1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zakłada przyznanie</a:t>
            </a:r>
            <a:r>
              <a:rPr lang="pl-PL" sz="1600" b="1" dirty="0" smtClean="0">
                <a:latin typeface="Calibri"/>
                <a:ea typeface="Calibri"/>
                <a:cs typeface="Times New Roman"/>
              </a:rPr>
              <a:t>  nagród pieniężnych,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pl-PL" sz="1600" b="1" dirty="0">
                <a:latin typeface="Calibri"/>
                <a:ea typeface="Calibri"/>
                <a:cs typeface="Times New Roman"/>
              </a:rPr>
              <a:t>każda </a:t>
            </a:r>
            <a:r>
              <a:rPr lang="pl-PL" sz="1600" b="1" dirty="0" smtClean="0">
                <a:latin typeface="Calibri"/>
                <a:ea typeface="Calibri"/>
                <a:cs typeface="Times New Roman"/>
              </a:rPr>
              <a:t>o </a:t>
            </a:r>
            <a:r>
              <a:rPr lang="pl-PL" sz="1600" b="1" dirty="0">
                <a:latin typeface="Calibri"/>
                <a:ea typeface="Calibri"/>
                <a:cs typeface="Times New Roman"/>
              </a:rPr>
              <a:t>wartości </a:t>
            </a:r>
            <a:r>
              <a:rPr lang="pl-PL" sz="1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500,00 zł </a:t>
            </a:r>
            <a:r>
              <a:rPr lang="pl-PL" sz="1600" b="1" dirty="0" smtClean="0">
                <a:latin typeface="Calibri"/>
                <a:ea typeface="Calibri"/>
                <a:cs typeface="Times New Roman"/>
              </a:rPr>
              <a:t>dla </a:t>
            </a:r>
            <a:r>
              <a:rPr lang="pl-PL" sz="1600" b="1" dirty="0">
                <a:latin typeface="Calibri"/>
                <a:ea typeface="Calibri"/>
                <a:cs typeface="Times New Roman"/>
              </a:rPr>
              <a:t>wybierających grupy taryfowe </a:t>
            </a:r>
            <a:r>
              <a:rPr lang="pl-PL" sz="1600" b="1" dirty="0" smtClean="0">
                <a:latin typeface="Calibri"/>
                <a:ea typeface="Calibri"/>
                <a:cs typeface="Times New Roman"/>
              </a:rPr>
              <a:t>W-3.x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 smtClean="0">
                <a:latin typeface="Calibri"/>
                <a:ea typeface="Calibri"/>
                <a:cs typeface="Times New Roman"/>
              </a:rPr>
              <a:t>lub </a:t>
            </a:r>
            <a:r>
              <a:rPr lang="pl-PL" sz="1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300,00 zł </a:t>
            </a:r>
            <a:r>
              <a:rPr lang="pl-PL" sz="1600" b="1" dirty="0" smtClean="0">
                <a:latin typeface="Calibri"/>
                <a:ea typeface="Calibri"/>
                <a:cs typeface="Times New Roman"/>
              </a:rPr>
              <a:t>dla </a:t>
            </a:r>
            <a:r>
              <a:rPr lang="pl-PL" sz="1600" b="1" dirty="0">
                <a:latin typeface="Calibri"/>
                <a:ea typeface="Calibri"/>
                <a:cs typeface="Times New Roman"/>
              </a:rPr>
              <a:t>wybierających grupy taryfowe </a:t>
            </a:r>
            <a:r>
              <a:rPr lang="pl-PL" sz="1600" b="1" dirty="0" smtClean="0">
                <a:latin typeface="Calibri"/>
                <a:ea typeface="Calibri"/>
                <a:cs typeface="Times New Roman"/>
              </a:rPr>
              <a:t>W-2.x</a:t>
            </a:r>
            <a:endParaRPr lang="pl-PL" sz="1600" b="1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 descr="X:\NM\KASIA 2016\Dokumenty AP\ulotk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16832"/>
            <a:ext cx="1439285" cy="305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ymbol zastępczy zawartości 4" descr="Ulotka promocyjna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7" t="11705" r="25539" b="4749"/>
          <a:stretch/>
        </p:blipFill>
        <p:spPr>
          <a:xfrm>
            <a:off x="1619672" y="1887368"/>
            <a:ext cx="2609530" cy="3087944"/>
          </a:xfrm>
          <a:prstGeom prst="rect">
            <a:avLst/>
          </a:prstGeom>
        </p:spPr>
      </p:pic>
      <p:sp>
        <p:nvSpPr>
          <p:cNvPr id="5" name="Strzałka w prawo 4"/>
          <p:cNvSpPr/>
          <p:nvPr/>
        </p:nvSpPr>
        <p:spPr>
          <a:xfrm>
            <a:off x="4644008" y="3068960"/>
            <a:ext cx="1410456" cy="484632"/>
          </a:xfrm>
          <a:prstGeom prst="rightArrow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Strzałka w prawo 6"/>
          <p:cNvSpPr/>
          <p:nvPr/>
        </p:nvSpPr>
        <p:spPr>
          <a:xfrm rot="1800000">
            <a:off x="4814699" y="2092965"/>
            <a:ext cx="1410456" cy="484632"/>
          </a:xfrm>
          <a:prstGeom prst="rightArrow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41720" y="2227559"/>
            <a:ext cx="2038192" cy="30777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bg1">
                    <a:lumMod val="75000"/>
                  </a:schemeClr>
                </a:solidFill>
              </a:rPr>
              <a:t>Od 2013 do 04.2016 r.</a:t>
            </a:r>
            <a:endParaRPr lang="pl-PL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 prezentacji PowerPoint - wersja szara">
  <a:themeElements>
    <a:clrScheme name="Prezentacja_szara_test 14">
      <a:dk1>
        <a:srgbClr val="969696"/>
      </a:dk1>
      <a:lt1>
        <a:srgbClr val="FFFFFF"/>
      </a:lt1>
      <a:dk2>
        <a:srgbClr val="0A1D64"/>
      </a:dk2>
      <a:lt2>
        <a:srgbClr val="FFFFFF"/>
      </a:lt2>
      <a:accent1>
        <a:srgbClr val="FF6309"/>
      </a:accent1>
      <a:accent2>
        <a:srgbClr val="CDCFD0"/>
      </a:accent2>
      <a:accent3>
        <a:srgbClr val="AAABB8"/>
      </a:accent3>
      <a:accent4>
        <a:srgbClr val="DADADA"/>
      </a:accent4>
      <a:accent5>
        <a:srgbClr val="FFB7AA"/>
      </a:accent5>
      <a:accent6>
        <a:srgbClr val="BABBBC"/>
      </a:accent6>
      <a:hlink>
        <a:srgbClr val="FF6309"/>
      </a:hlink>
      <a:folHlink>
        <a:srgbClr val="0768A9"/>
      </a:folHlink>
    </a:clrScheme>
    <a:fontScheme name="Prezentacja_szara_tes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zentacja_szara_te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_szara_te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_szara_te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_szara_te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_szara_te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_szara_te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_szara_te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_szara_te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_szara_te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_szara_te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_szara_te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_szara_te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_szara_test 13">
        <a:dk1>
          <a:srgbClr val="0A1D64"/>
        </a:dk1>
        <a:lt1>
          <a:srgbClr val="FFFFFF"/>
        </a:lt1>
        <a:dk2>
          <a:srgbClr val="0A1D64"/>
        </a:dk2>
        <a:lt2>
          <a:srgbClr val="969696"/>
        </a:lt2>
        <a:accent1>
          <a:srgbClr val="FF6309"/>
        </a:accent1>
        <a:accent2>
          <a:srgbClr val="CDCFD0"/>
        </a:accent2>
        <a:accent3>
          <a:srgbClr val="FFFFFF"/>
        </a:accent3>
        <a:accent4>
          <a:srgbClr val="071754"/>
        </a:accent4>
        <a:accent5>
          <a:srgbClr val="FFB7AA"/>
        </a:accent5>
        <a:accent6>
          <a:srgbClr val="BABBBC"/>
        </a:accent6>
        <a:hlink>
          <a:srgbClr val="0768A9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_szara_test 14">
        <a:dk1>
          <a:srgbClr val="969696"/>
        </a:dk1>
        <a:lt1>
          <a:srgbClr val="FFFFFF"/>
        </a:lt1>
        <a:dk2>
          <a:srgbClr val="0A1D64"/>
        </a:dk2>
        <a:lt2>
          <a:srgbClr val="FFFFFF"/>
        </a:lt2>
        <a:accent1>
          <a:srgbClr val="FF6309"/>
        </a:accent1>
        <a:accent2>
          <a:srgbClr val="CDCFD0"/>
        </a:accent2>
        <a:accent3>
          <a:srgbClr val="AAABB8"/>
        </a:accent3>
        <a:accent4>
          <a:srgbClr val="DADADA"/>
        </a:accent4>
        <a:accent5>
          <a:srgbClr val="FFB7AA"/>
        </a:accent5>
        <a:accent6>
          <a:srgbClr val="BABBBC"/>
        </a:accent6>
        <a:hlink>
          <a:srgbClr val="FF6309"/>
        </a:hlink>
        <a:folHlink>
          <a:srgbClr val="0768A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8833433C0ADC4B96403FBF978DDF00" ma:contentTypeVersion="0" ma:contentTypeDescription="Utwórz nowy dokument." ma:contentTypeScope="" ma:versionID="55bdccb778551481c0ee288389feea8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7205475a2bd5decc137c3e66d34da2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269A8E-A758-405A-9AC2-39821B6FE8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8D5D257-841D-4A83-89D8-4EEFB8180B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722948-2A1D-42CA-B490-24FABC3B51E4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AACDF83E-6209-4863-82C2-3F847C65A6B8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Szablon prezentacji PowerPoint - wersja szara</Template>
  <TotalTime>3503</TotalTime>
  <Words>741</Words>
  <Application>Microsoft Office PowerPoint</Application>
  <PresentationFormat>Pokaz na ekranie (4:3)</PresentationFormat>
  <Paragraphs>166</Paragraphs>
  <Slides>13</Slides>
  <Notes>0</Notes>
  <HiddenSlides>0</HiddenSlides>
  <MMClips>1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5" baseType="lpstr">
      <vt:lpstr>Szablon prezentacji PowerPoint - wersja szara</vt:lpstr>
      <vt:lpstr>Arkusz programu Microsoft Excel 97–2003</vt:lpstr>
      <vt:lpstr>PGNiG OD - Możliwości ograniczenia niskiej emisji, przy wykorzystaniu gazu  ziemnego na Podkarpaciu na przykładzie działań prowadzonych w Krakowie.</vt:lpstr>
      <vt:lpstr>PGNiG Obrót Detaliczny Sp. z o.o.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PGNiG Obrót Detaliczny Sp. z o.o.  </vt:lpstr>
      <vt:lpstr>Prezentacja programu PowerPoint</vt:lpstr>
      <vt:lpstr>A jak to jest obecnie na Podkarpaciu ?</vt:lpstr>
      <vt:lpstr>Proces przyłączenia formalności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</dc:creator>
  <cp:lastModifiedBy>Piotr Sobieraj</cp:lastModifiedBy>
  <cp:revision>350</cp:revision>
  <cp:lastPrinted>2015-04-10T10:54:56Z</cp:lastPrinted>
  <dcterms:created xsi:type="dcterms:W3CDTF">2014-06-24T15:11:01Z</dcterms:created>
  <dcterms:modified xsi:type="dcterms:W3CDTF">2016-06-15T07:30:29Z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Signature">
    <vt:lpwstr/>
  </property>
  <property fmtid="{D5CDD505-2E9C-101B-9397-08002B2CF9AE}" pid="3" name="TemplateUrl">
    <vt:lpwstr/>
  </property>
  <property fmtid="{D5CDD505-2E9C-101B-9397-08002B2CF9AE}" pid="4" name="xd_ProgID">
    <vt:lpwstr/>
  </property>
</Properties>
</file>